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Lst>
  <p:notesMasterIdLst>
    <p:notesMasterId r:id="rId45"/>
  </p:notesMasterIdLst>
  <p:handoutMasterIdLst>
    <p:handoutMasterId r:id="rId46"/>
  </p:handoutMasterIdLst>
  <p:sldIdLst>
    <p:sldId id="495" r:id="rId2"/>
    <p:sldId id="496" r:id="rId3"/>
    <p:sldId id="464" r:id="rId4"/>
    <p:sldId id="446" r:id="rId5"/>
    <p:sldId id="500" r:id="rId6"/>
    <p:sldId id="482" r:id="rId7"/>
    <p:sldId id="502" r:id="rId8"/>
    <p:sldId id="534" r:id="rId9"/>
    <p:sldId id="505" r:id="rId10"/>
    <p:sldId id="571" r:id="rId11"/>
    <p:sldId id="506" r:id="rId12"/>
    <p:sldId id="535" r:id="rId13"/>
    <p:sldId id="507" r:id="rId14"/>
    <p:sldId id="536" r:id="rId15"/>
    <p:sldId id="537" r:id="rId16"/>
    <p:sldId id="538" r:id="rId17"/>
    <p:sldId id="581" r:id="rId18"/>
    <p:sldId id="512" r:id="rId19"/>
    <p:sldId id="539" r:id="rId20"/>
    <p:sldId id="541" r:id="rId21"/>
    <p:sldId id="543" r:id="rId22"/>
    <p:sldId id="570" r:id="rId23"/>
    <p:sldId id="572" r:id="rId24"/>
    <p:sldId id="544" r:id="rId25"/>
    <p:sldId id="546" r:id="rId26"/>
    <p:sldId id="547" r:id="rId27"/>
    <p:sldId id="548" r:id="rId28"/>
    <p:sldId id="549" r:id="rId29"/>
    <p:sldId id="542" r:id="rId30"/>
    <p:sldId id="582" r:id="rId31"/>
    <p:sldId id="550" r:id="rId32"/>
    <p:sldId id="551" r:id="rId33"/>
    <p:sldId id="552" r:id="rId34"/>
    <p:sldId id="553" r:id="rId35"/>
    <p:sldId id="554" r:id="rId36"/>
    <p:sldId id="555" r:id="rId37"/>
    <p:sldId id="573" r:id="rId38"/>
    <p:sldId id="574" r:id="rId39"/>
    <p:sldId id="575" r:id="rId40"/>
    <p:sldId id="576" r:id="rId41"/>
    <p:sldId id="577" r:id="rId42"/>
    <p:sldId id="578" r:id="rId43"/>
    <p:sldId id="562" r:id="rId44"/>
  </p:sldIdLst>
  <p:sldSz cx="9144000" cy="6858000" type="screen4x3"/>
  <p:notesSz cx="6759575" cy="9867900"/>
  <p:defaultTextStyle>
    <a:defPPr>
      <a:defRPr lang="de-DE"/>
    </a:defPPr>
    <a:lvl1pPr algn="ctr" rtl="0" fontAlgn="base">
      <a:spcBef>
        <a:spcPct val="0"/>
      </a:spcBef>
      <a:spcAft>
        <a:spcPct val="0"/>
      </a:spcAft>
      <a:defRPr sz="2000" kern="1200">
        <a:solidFill>
          <a:schemeClr val="tx1"/>
        </a:solidFill>
        <a:latin typeface="Arial" charset="0"/>
        <a:ea typeface="+mn-ea"/>
        <a:cs typeface="+mn-cs"/>
      </a:defRPr>
    </a:lvl1pPr>
    <a:lvl2pPr marL="457200" algn="ctr" rtl="0" fontAlgn="base">
      <a:spcBef>
        <a:spcPct val="0"/>
      </a:spcBef>
      <a:spcAft>
        <a:spcPct val="0"/>
      </a:spcAft>
      <a:defRPr sz="2000" kern="1200">
        <a:solidFill>
          <a:schemeClr val="tx1"/>
        </a:solidFill>
        <a:latin typeface="Arial" charset="0"/>
        <a:ea typeface="+mn-ea"/>
        <a:cs typeface="+mn-cs"/>
      </a:defRPr>
    </a:lvl2pPr>
    <a:lvl3pPr marL="914400" algn="ctr" rtl="0" fontAlgn="base">
      <a:spcBef>
        <a:spcPct val="0"/>
      </a:spcBef>
      <a:spcAft>
        <a:spcPct val="0"/>
      </a:spcAft>
      <a:defRPr sz="2000" kern="1200">
        <a:solidFill>
          <a:schemeClr val="tx1"/>
        </a:solidFill>
        <a:latin typeface="Arial" charset="0"/>
        <a:ea typeface="+mn-ea"/>
        <a:cs typeface="+mn-cs"/>
      </a:defRPr>
    </a:lvl3pPr>
    <a:lvl4pPr marL="1371600" algn="ctr" rtl="0" fontAlgn="base">
      <a:spcBef>
        <a:spcPct val="0"/>
      </a:spcBef>
      <a:spcAft>
        <a:spcPct val="0"/>
      </a:spcAft>
      <a:defRPr sz="2000" kern="1200">
        <a:solidFill>
          <a:schemeClr val="tx1"/>
        </a:solidFill>
        <a:latin typeface="Arial" charset="0"/>
        <a:ea typeface="+mn-ea"/>
        <a:cs typeface="+mn-cs"/>
      </a:defRPr>
    </a:lvl4pPr>
    <a:lvl5pPr marL="1828800" algn="ctr"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FF99"/>
    <a:srgbClr val="191919"/>
    <a:srgbClr val="30241C"/>
    <a:srgbClr val="413025"/>
    <a:srgbClr val="663300"/>
    <a:srgbClr val="FF6600"/>
    <a:srgbClr val="0033CC"/>
    <a:srgbClr val="FFCCFF"/>
    <a:srgbClr val="FF01FF"/>
    <a:srgbClr val="00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0014" autoAdjust="0"/>
    <p:restoredTop sz="80719" autoAdjust="0"/>
  </p:normalViewPr>
  <p:slideViewPr>
    <p:cSldViewPr snapToGrid="0">
      <p:cViewPr varScale="1">
        <p:scale>
          <a:sx n="70" d="100"/>
          <a:sy n="70" d="100"/>
        </p:scale>
        <p:origin x="-129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2058" y="348"/>
      </p:cViewPr>
      <p:guideLst>
        <p:guide orient="horz" pos="3108"/>
        <p:guide pos="2129"/>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hdr" sz="quarter"/>
          </p:nvPr>
        </p:nvSpPr>
        <p:spPr bwMode="auto">
          <a:xfrm>
            <a:off x="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p>
        </p:txBody>
      </p:sp>
      <p:sp>
        <p:nvSpPr>
          <p:cNvPr id="216067" name="Rectangle 3"/>
          <p:cNvSpPr>
            <a:spLocks noGrp="1" noChangeArrowheads="1"/>
          </p:cNvSpPr>
          <p:nvPr>
            <p:ph type="dt" sz="quarter" idx="1"/>
          </p:nvPr>
        </p:nvSpPr>
        <p:spPr bwMode="auto">
          <a:xfrm>
            <a:off x="382905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p>
        </p:txBody>
      </p:sp>
      <p:sp>
        <p:nvSpPr>
          <p:cNvPr id="216068" name="Rectangle 4"/>
          <p:cNvSpPr>
            <a:spLocks noGrp="1" noChangeArrowheads="1"/>
          </p:cNvSpPr>
          <p:nvPr>
            <p:ph type="ftr" sz="quarter" idx="2"/>
          </p:nvPr>
        </p:nvSpPr>
        <p:spPr bwMode="auto">
          <a:xfrm>
            <a:off x="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p>
        </p:txBody>
      </p:sp>
      <p:sp>
        <p:nvSpPr>
          <p:cNvPr id="216069" name="Rectangle 5"/>
          <p:cNvSpPr>
            <a:spLocks noGrp="1" noChangeArrowheads="1"/>
          </p:cNvSpPr>
          <p:nvPr>
            <p:ph type="sldNum" sz="quarter" idx="3"/>
          </p:nvPr>
        </p:nvSpPr>
        <p:spPr bwMode="auto">
          <a:xfrm>
            <a:off x="382905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B5A4301F-FAD9-49DF-A662-4B301F407A06}" type="slidenum">
              <a:rPr lang="de-DE"/>
              <a:pPr>
                <a:defRPr/>
              </a:pPr>
              <a:t>‹Nr.›</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hdr" sz="quarter"/>
          </p:nvPr>
        </p:nvSpPr>
        <p:spPr bwMode="auto">
          <a:xfrm>
            <a:off x="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p>
        </p:txBody>
      </p:sp>
      <p:sp>
        <p:nvSpPr>
          <p:cNvPr id="138243" name="Rectangle 3"/>
          <p:cNvSpPr>
            <a:spLocks noGrp="1" noChangeArrowheads="1"/>
          </p:cNvSpPr>
          <p:nvPr>
            <p:ph type="dt" idx="1"/>
          </p:nvPr>
        </p:nvSpPr>
        <p:spPr bwMode="auto">
          <a:xfrm>
            <a:off x="382905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p>
        </p:txBody>
      </p:sp>
      <p:sp>
        <p:nvSpPr>
          <p:cNvPr id="22532" name="Rectangle 4"/>
          <p:cNvSpPr>
            <a:spLocks noGrp="1" noRot="1" noChangeAspect="1" noChangeArrowheads="1" noTextEdit="1"/>
          </p:cNvSpPr>
          <p:nvPr>
            <p:ph type="sldImg" idx="2"/>
          </p:nvPr>
        </p:nvSpPr>
        <p:spPr bwMode="auto">
          <a:xfrm>
            <a:off x="912813" y="739775"/>
            <a:ext cx="4933950" cy="3700463"/>
          </a:xfrm>
          <a:prstGeom prst="rect">
            <a:avLst/>
          </a:prstGeom>
          <a:noFill/>
          <a:ln w="9525">
            <a:solidFill>
              <a:srgbClr val="000000"/>
            </a:solidFill>
            <a:miter lim="800000"/>
            <a:headEnd/>
            <a:tailEnd/>
          </a:ln>
        </p:spPr>
      </p:sp>
      <p:sp>
        <p:nvSpPr>
          <p:cNvPr id="138245" name="Rectangle 5"/>
          <p:cNvSpPr>
            <a:spLocks noGrp="1" noChangeArrowheads="1"/>
          </p:cNvSpPr>
          <p:nvPr>
            <p:ph type="body" sz="quarter" idx="3"/>
          </p:nvPr>
        </p:nvSpPr>
        <p:spPr bwMode="auto">
          <a:xfrm>
            <a:off x="676275" y="4687888"/>
            <a:ext cx="5407025" cy="4440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138246" name="Rectangle 6"/>
          <p:cNvSpPr>
            <a:spLocks noGrp="1" noChangeArrowheads="1"/>
          </p:cNvSpPr>
          <p:nvPr>
            <p:ph type="ftr" sz="quarter" idx="4"/>
          </p:nvPr>
        </p:nvSpPr>
        <p:spPr bwMode="auto">
          <a:xfrm>
            <a:off x="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p>
        </p:txBody>
      </p:sp>
      <p:sp>
        <p:nvSpPr>
          <p:cNvPr id="138247" name="Rectangle 7"/>
          <p:cNvSpPr>
            <a:spLocks noGrp="1" noChangeArrowheads="1"/>
          </p:cNvSpPr>
          <p:nvPr>
            <p:ph type="sldNum" sz="quarter" idx="5"/>
          </p:nvPr>
        </p:nvSpPr>
        <p:spPr bwMode="auto">
          <a:xfrm>
            <a:off x="382905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80F85DA0-AFC0-4CDC-8FBC-983F11DE0D01}"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2,11"/><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Arial" charset="0"/>
                <a:ea typeface="+mn-ea"/>
                <a:cs typeface="+mn-cs"/>
              </a:rPr>
              <a:t>Die unverzeihliche Sünde – Welche Sünde würde Gott nicht vergeben?</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„Liebt ihr mich, so werdet ihr meine Gebote halten. Und ich will den Vater bitten, und er wird euch einen andern Tröster geben, dass er bei euch sei in Ewigkeit: den Geist der Wahrheit, den die Welt nicht empfangen kann, denn sie sieht ihn nicht und kennt ihn nicht. ... Wer meine Gebote hat und hält sie, der ist’s, der mich liebt.“ Johannes 14,15-21</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11</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Wir lesen: „Liebt ihr mich, so werdet ihr meine Gebote halten.“ Wir kennen dieses Wort sehr gut, aber welche Aussage folgt: „Und er wird euch einen andern Tröster geben, ... den Geist der Wahrheit.“</a:t>
            </a:r>
          </a:p>
          <a:p>
            <a:r>
              <a:rPr lang="de-DE" sz="1200" kern="1200" dirty="0" smtClean="0">
                <a:solidFill>
                  <a:schemeClr val="tx1"/>
                </a:solidFill>
                <a:latin typeface="Arial" charset="0"/>
                <a:ea typeface="+mn-ea"/>
                <a:cs typeface="+mn-cs"/>
              </a:rPr>
              <a:t>Der Heilige Geist kommt ins Herz, wenn wir den Geboten Gottes gehorsam sind. Wenn es jemand ablehnt, sich nach allen zehn Geboten zu richten, verschließt er dem Heiligen Geist die Tür seines Herzens.</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12</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Vergessen wir nicht, als der reiche Jüngling nach dem Weg zum ewigen Leben fragte, antwortete Jesus deutlich: „Willst du aber zum Leben eingehen, so halte die Gebote ... und komm und folge mir nach!“ (Matthäus 19,17.21) Wer sich gegen die zehn Gebote auflehnt, kann kein Bürger des Reiches Gottes werden.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13</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„Denn fleischlich gesinnt sein ist Feindschaft gegen Gott, weil das Fleisch dem Gesetz Gottes nicht </a:t>
            </a:r>
            <a:r>
              <a:rPr lang="de-DE" sz="1200" kern="1200" dirty="0" err="1" smtClean="0">
                <a:solidFill>
                  <a:schemeClr val="tx1"/>
                </a:solidFill>
                <a:latin typeface="Arial" charset="0"/>
                <a:ea typeface="+mn-ea"/>
                <a:cs typeface="+mn-cs"/>
              </a:rPr>
              <a:t>untertan</a:t>
            </a:r>
            <a:r>
              <a:rPr lang="de-DE" sz="1200" kern="1200" dirty="0" smtClean="0">
                <a:solidFill>
                  <a:schemeClr val="tx1"/>
                </a:solidFill>
                <a:latin typeface="Arial" charset="0"/>
                <a:ea typeface="+mn-ea"/>
                <a:cs typeface="+mn-cs"/>
              </a:rPr>
              <a:t> ist; denn es </a:t>
            </a:r>
            <a:r>
              <a:rPr lang="de-DE" sz="1200" kern="1200" dirty="0" err="1" smtClean="0">
                <a:solidFill>
                  <a:schemeClr val="tx1"/>
                </a:solidFill>
                <a:latin typeface="Arial" charset="0"/>
                <a:ea typeface="+mn-ea"/>
                <a:cs typeface="+mn-cs"/>
              </a:rPr>
              <a:t>vermag’s</a:t>
            </a:r>
            <a:r>
              <a:rPr lang="de-DE" sz="1200" kern="1200" dirty="0" smtClean="0">
                <a:solidFill>
                  <a:schemeClr val="tx1"/>
                </a:solidFill>
                <a:latin typeface="Arial" charset="0"/>
                <a:ea typeface="+mn-ea"/>
                <a:cs typeface="+mn-cs"/>
              </a:rPr>
              <a:t> auch nicht. Die aber fleischlich sind, können Gott nicht gefallen.“ (Römer 8,7.8) Das Fleischliche, gegen das Gesetz Gottes rebellierende Herz wird niemals in die Welt der Herrlichkeit gelangen.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14</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Mancher begeht diese nicht zu vergebende Sünde, weil er es ablehnt, sich nach dem offenbarten Willen Gottes – den zehn Geboten – zu richten und schließt dadurch den Heiligen Geist aus seinem Leben aus.</a:t>
            </a:r>
          </a:p>
          <a:p>
            <a:r>
              <a:rPr lang="de-DE" sz="1200" kern="1200" dirty="0" smtClean="0">
                <a:solidFill>
                  <a:schemeClr val="tx1"/>
                </a:solidFill>
                <a:latin typeface="Arial" charset="0"/>
                <a:ea typeface="+mn-ea"/>
                <a:cs typeface="+mn-cs"/>
              </a:rPr>
              <a:t>„Wer sagt: Ich kenne ihn, und hält seine Gebote nicht, der ist ein Lügner, und in dem ist die Wahrheit nicht.“ 1. Johannes 2,4.</a:t>
            </a:r>
          </a:p>
          <a:p>
            <a:r>
              <a:rPr lang="de-DE" sz="1200" kern="1200" dirty="0" smtClean="0">
                <a:solidFill>
                  <a:schemeClr val="tx1"/>
                </a:solidFill>
                <a:latin typeface="Arial" charset="0"/>
                <a:ea typeface="+mn-ea"/>
                <a:cs typeface="+mn-cs"/>
              </a:rPr>
              <a:t>Schrecklich ist das Urteil des Himmels über den, der Frömmigkeit zur Schau trägt und sich doch weigert, Gottes Gebote zu halten. Der Heilige Geist wird niemals sein Leben erfüllen.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15</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„Daran erkennen wir, dass wir Gottes Kinder lieben, wenn wir Gott lieben und seine Gebote halten. Denn das ist die Liebe zu Gott, dass wir seine Gebote halten; und seine Gebote sind nicht schwer. Denn alles, was von Gott geboren ist, überwindet die Welt; und unser Glaube ist der Sieg, der die Welt überwunden hat.“ (1. Johannes 5,2-4). </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16</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„Und daran merken wir, dass wir ihn kennen, wenn wir seine Gebote halten. ... Wer aber sein Wort hält, in dem ist wahrlich die Liebe Gottes vollkommen. Daran erkennen wir, dass wir in ihm sind.“ (1. Johannes 2,3-5)</a:t>
            </a:r>
          </a:p>
          <a:p>
            <a:r>
              <a:rPr lang="de-DE" sz="1200" kern="1200" dirty="0" smtClean="0">
                <a:solidFill>
                  <a:schemeClr val="tx1"/>
                </a:solidFill>
                <a:latin typeface="Arial" charset="0"/>
                <a:ea typeface="+mn-ea"/>
                <a:cs typeface="+mn-cs"/>
              </a:rPr>
              <a:t>Die Nachfolger Jesu erkennt man daran, dass sie die Gebote halten. Wenn ein Nachfolger willig ist, Gottes Gebote zu halten, ist der Heilige Geist bereit, ihn zu führen. Andernfalls ist er auf ewig verloren.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17</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Viele stehen schon unter dem Urteilsspruch Gottes: Verloren! Sie kennen das Gesetz oft auswendig, aber sie wollen es nicht halten. Wie wird ihnen zu Mute sein, am Tage des Gerichts?</a:t>
            </a:r>
          </a:p>
          <a:p>
            <a:r>
              <a:rPr lang="de-DE" sz="1200" kern="1200" dirty="0" smtClean="0">
                <a:solidFill>
                  <a:schemeClr val="tx1"/>
                </a:solidFill>
                <a:latin typeface="Arial" charset="0"/>
                <a:ea typeface="+mn-ea"/>
                <a:cs typeface="+mn-cs"/>
              </a:rPr>
              <a:t>„Wer daher recht zu handeln weiß und nicht so tut, dem ist es Sünde.“ Jakobus 4, 17 (Kürzinger)</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18</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Doch die schrecklichste Warnung finden wir in Hebräer 10,26.27: „Denn wenn wir mutwillig sündigen, nachdem wir die Erkenntnis der Wahrheit empfangen haben, haben wir hinfort kein andres Opfer mehr für die Sünden, sondern nichts als ein schreckliches Warten auf das Gericht und das gierige Feuer, das die Widersacher verzehren wird.“</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19</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Paulus warnt ernst vor der nicht zu vergebenden Sünde. Wenn jemand mutwillig weiter sündigt, nachdem er die Wahrheit kennt, gibt es im Weltall kein Opfer mehr, das seine Sünden sühnen könnte. Wie zwingend ist darum für jeden, die ganze ihm bekannte Wahrheit auszuleben, damit er nicht als ein der Führung des Heiligen Geistes Widerstrebender angesehen wird und am Gerichtstag des Allerhöchsten für ewig verloren ist.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20</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CD6368A2-A9F2-4905-88DF-17028EA26B94}" type="slidenum">
              <a:rPr lang="de-DE"/>
              <a:pPr/>
              <a:t>3</a:t>
            </a:fld>
            <a:endParaRPr 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xfrm>
            <a:off x="901700" y="4687888"/>
            <a:ext cx="4956175" cy="4440237"/>
          </a:xfrm>
          <a:noFill/>
          <a:ln/>
        </p:spPr>
        <p:txBody>
          <a:bodyPr/>
          <a:lstStyle/>
          <a:p>
            <a:r>
              <a:rPr lang="de-DE" sz="1200" kern="1200" dirty="0" smtClean="0">
                <a:solidFill>
                  <a:schemeClr val="tx1"/>
                </a:solidFill>
                <a:latin typeface="Arial" charset="0"/>
                <a:ea typeface="+mn-ea"/>
                <a:cs typeface="+mn-cs"/>
              </a:rPr>
              <a:t>Welche Sünde wird nicht vergeben? Wie kann man sie begehen? Und warum kann sie nicht vergeben werden? Diese Fragen sind außerordentlich wichtig. Unsere Antworten werden wir in der Bibel finden.</a:t>
            </a:r>
          </a:p>
          <a:p>
            <a:r>
              <a:rPr lang="de-DE" sz="1200" kern="1200" dirty="0" smtClean="0">
                <a:solidFill>
                  <a:schemeClr val="tx1"/>
                </a:solidFill>
                <a:latin typeface="Arial" charset="0"/>
                <a:ea typeface="+mn-ea"/>
                <a:cs typeface="+mn-cs"/>
              </a:rPr>
              <a:t> </a:t>
            </a:r>
          </a:p>
          <a:p>
            <a:r>
              <a:rPr lang="de-DE" sz="1200" kern="1200" dirty="0" smtClean="0">
                <a:solidFill>
                  <a:schemeClr val="tx1"/>
                </a:solidFill>
                <a:latin typeface="Arial" charset="0"/>
                <a:ea typeface="+mn-ea"/>
                <a:cs typeface="+mn-cs"/>
              </a:rPr>
              <a:t>Zuerst aber wollen wir die Warnung unmittelbar aus Jesu Mund lesen: „Wer nicht mit mir ist, der ist gegen mich; und wer nicht mit mir sammelt, der zerstreut..</a:t>
            </a:r>
          </a:p>
          <a:p>
            <a:r>
              <a:rPr lang="de-DE" sz="1200" kern="1200" dirty="0" smtClean="0">
                <a:solidFill>
                  <a:schemeClr val="tx1"/>
                </a:solidFill>
                <a:latin typeface="Arial" charset="0"/>
                <a:ea typeface="+mn-ea"/>
                <a:cs typeface="+mn-cs"/>
              </a:rPr>
              <a:t>Darum sage ich euch: Alle Sünde und Lästerung wird den Menschen vergeben; aber die Lästerung gegen den Geist wird nicht vergeben.“ Matthäus 12,30.31</a:t>
            </a:r>
            <a:endParaRPr lang="de-DE" sz="1200" kern="1200" dirty="0">
              <a:solidFill>
                <a:schemeClr val="tx1"/>
              </a:solidFill>
              <a:latin typeface="Arial"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Als nächstes sollten wir uns mit der großen Gefahr befassen, das Wirken des Heiligen Geistes zu missachten oder ihm zu widerstreben, bis er uns schließlich für immer verlässt.</a:t>
            </a:r>
          </a:p>
          <a:p>
            <a:r>
              <a:rPr lang="de-DE" sz="1200" kern="1200" dirty="0" smtClean="0">
                <a:solidFill>
                  <a:schemeClr val="tx1"/>
                </a:solidFill>
                <a:latin typeface="Arial" charset="0"/>
                <a:ea typeface="+mn-ea"/>
                <a:cs typeface="+mn-cs"/>
              </a:rPr>
              <a:t>„Und betrübt nicht den heiligen Geist Gottes, mit dem ihr versiegelt seid für den Tag der Erlösung.“ Epheser 4,30</a:t>
            </a:r>
          </a:p>
          <a:p>
            <a:r>
              <a:rPr lang="de-DE" sz="1200" kern="1200" dirty="0" smtClean="0">
                <a:solidFill>
                  <a:schemeClr val="tx1"/>
                </a:solidFill>
                <a:latin typeface="Arial" charset="0"/>
                <a:ea typeface="+mn-ea"/>
                <a:cs typeface="+mn-cs"/>
              </a:rPr>
              <a:t>Paulus lag es sehr am Herzen, dass seine Leser und Zuhörer dem Heiligen Geist nicht weiter widerstreben und ihn für immer von sich weisen würden. Durch den Heiligen Geist sind wir für die Ewigkeit versiegelt. Wer das Licht verwirft, das ihm durch den Heiligen Geist im inspirierten Wort geschenkt wird, kann nicht versiegelt werden.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21</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David betete: „Verirrungen - wer bemerkt sie? Von den verborgenen [Sünden] sprich mich frei! Auch von Übermütigen halte deinen Knecht zurück; lass sie mich nicht beherrschen! Dann bin ich tadellos und bin rein von schwerem Vergehen.“ Psalm 19,13.14 (Elberfelder)</a:t>
            </a:r>
          </a:p>
          <a:p>
            <a:r>
              <a:rPr lang="de-DE" sz="1200" kern="1200" dirty="0" smtClean="0">
                <a:solidFill>
                  <a:schemeClr val="tx1"/>
                </a:solidFill>
                <a:latin typeface="Arial" charset="0"/>
                <a:ea typeface="+mn-ea"/>
                <a:cs typeface="+mn-cs"/>
              </a:rPr>
              <a:t>Im Englischen steht für „Übermütigen“ der Ausdruck „</a:t>
            </a:r>
            <a:r>
              <a:rPr lang="de-DE" sz="1200" kern="1200" dirty="0" err="1" smtClean="0">
                <a:solidFill>
                  <a:schemeClr val="tx1"/>
                </a:solidFill>
                <a:latin typeface="Arial" charset="0"/>
                <a:ea typeface="+mn-ea"/>
                <a:cs typeface="+mn-cs"/>
              </a:rPr>
              <a:t>presumptuous</a:t>
            </a:r>
            <a:r>
              <a:rPr lang="de-DE" sz="1200" kern="1200" dirty="0" smtClean="0">
                <a:solidFill>
                  <a:schemeClr val="tx1"/>
                </a:solidFill>
                <a:latin typeface="Arial" charset="0"/>
                <a:ea typeface="+mn-ea"/>
                <a:cs typeface="+mn-cs"/>
              </a:rPr>
              <a:t> </a:t>
            </a:r>
            <a:r>
              <a:rPr lang="de-DE" sz="1200" kern="1200" dirty="0" err="1" smtClean="0">
                <a:solidFill>
                  <a:schemeClr val="tx1"/>
                </a:solidFill>
                <a:latin typeface="Arial" charset="0"/>
                <a:ea typeface="+mn-ea"/>
                <a:cs typeface="+mn-cs"/>
              </a:rPr>
              <a:t>sins</a:t>
            </a:r>
            <a:r>
              <a:rPr lang="de-DE" sz="1200" kern="1200" dirty="0" smtClean="0">
                <a:solidFill>
                  <a:schemeClr val="tx1"/>
                </a:solidFill>
                <a:latin typeface="Arial" charset="0"/>
                <a:ea typeface="+mn-ea"/>
                <a:cs typeface="+mn-cs"/>
              </a:rPr>
              <a:t>“, d. h. „Sünden der Vermessenheit“ oder „Sünden der Überheblichkeit“.</a:t>
            </a:r>
          </a:p>
          <a:p>
            <a:r>
              <a:rPr lang="de-DE" sz="1200" kern="1200" dirty="0" smtClean="0">
                <a:solidFill>
                  <a:schemeClr val="tx1"/>
                </a:solidFill>
                <a:latin typeface="Arial" charset="0"/>
                <a:ea typeface="+mn-ea"/>
                <a:cs typeface="+mn-cs"/>
              </a:rPr>
              <a:t>Was ist nun vermessenes, überhebliches Sündigen? Wenn man z.B. sein Verhalten mit folgenden Worten begründet: „Ich denke nicht, dass Gott mir unter den gegebenen Umständen das eine oder andere verübelt oder von mir erwartet. Schließlich ist es doch nicht leicht, sich zu ändern, wenn man ganz entgegengesetzt erzogen worden ist. Und außerdem würde ich durch eine solche Wandlung meine Stellung, meine Freunde und (überhaupt) alles verlieren. Nein, ich meine, unter den Verhältnissen warte ich noch.“</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22</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Ein solcher Mensch begeht die Sünde des Übermutes, der Vermessenheit, und wenn er nicht bereut, macht er sich der unverzeihlichen Sünde schuldig. Wer es ablehnt oder versäumt, sich durch Reue und Bekenntnis von der Sünde abzukehren, ist verloren. Ich lese das aus Jesu Worten: „Ich sage euch: Nein; sondern wenn ihr nicht Buße tut, werdet ihr alle auch so umkommen.“ Lukas 13,5. Wer seine Sünden entschuldigt, sie nicht bereut oder bekennt, lebt ohne Hoffnung; und nach den Worten Jesu wird er umkommen.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23</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Wir können es einfach so sagen: Jede Sünde, die wir nicht bereuen und nicht bekennen, wird zur </a:t>
            </a:r>
            <a:r>
              <a:rPr lang="de-DE" sz="1200" kern="1200" dirty="0" err="1" smtClean="0">
                <a:solidFill>
                  <a:schemeClr val="tx1"/>
                </a:solidFill>
                <a:latin typeface="Arial" charset="0"/>
                <a:ea typeface="+mn-ea"/>
                <a:cs typeface="+mn-cs"/>
              </a:rPr>
              <a:t>unvergebenen</a:t>
            </a:r>
            <a:r>
              <a:rPr lang="de-DE" sz="1200" kern="1200" dirty="0" smtClean="0">
                <a:solidFill>
                  <a:schemeClr val="tx1"/>
                </a:solidFill>
                <a:latin typeface="Arial" charset="0"/>
                <a:ea typeface="+mn-ea"/>
                <a:cs typeface="+mn-cs"/>
              </a:rPr>
              <a:t> Sünde. Die geringfügigste in unserem Leben gehegte Sünde wird sich als verhängnisvoll erweisen, wenn der Betreffende sich nicht voll Reue nach Golgatha wendet und um Vergebung bittet. Am Tage des Gerichts muss der Sünder dann die Schuld seiner eigenen Sünden auf sich nehmen. Aber dort kann keiner in eigener Gerechtigkeit bestehen.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24</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Wenn nun auch die kleinste Sünde, die wir nicht bereut und bekannt haben, durch Gleichgültigkeit oder Ablehnung zur </a:t>
            </a:r>
            <a:r>
              <a:rPr lang="de-DE" sz="1200" kern="1200" dirty="0" err="1" smtClean="0">
                <a:solidFill>
                  <a:schemeClr val="tx1"/>
                </a:solidFill>
                <a:latin typeface="Arial" charset="0"/>
                <a:ea typeface="+mn-ea"/>
                <a:cs typeface="+mn-cs"/>
              </a:rPr>
              <a:t>unvergebenen</a:t>
            </a:r>
            <a:r>
              <a:rPr lang="de-DE" sz="1200" kern="1200" dirty="0" smtClean="0">
                <a:solidFill>
                  <a:schemeClr val="tx1"/>
                </a:solidFill>
                <a:latin typeface="Arial" charset="0"/>
                <a:ea typeface="+mn-ea"/>
                <a:cs typeface="+mn-cs"/>
              </a:rPr>
              <a:t> Sünde werden kann, so bleibt aber auch andererseits die wunderbare Tatsache bestehen, dass wiederum die größten Sünden durch das Blut Jesu abgewaschen werden können, wenn wir sie bereuen und bekennen. Niemand braucht also zu verzweifeln, und zu denken, für ihn habe es ja doch keinen Zweck, einen Versuch zu wagen, weil er so tief in der Sünde steckt.</a:t>
            </a:r>
          </a:p>
          <a:p>
            <a:r>
              <a:rPr lang="de-DE" sz="1200" kern="1200" dirty="0" smtClean="0">
                <a:solidFill>
                  <a:schemeClr val="tx1"/>
                </a:solidFill>
                <a:latin typeface="Arial" charset="0"/>
                <a:ea typeface="+mn-ea"/>
                <a:cs typeface="+mn-cs"/>
              </a:rPr>
              <a:t>„Wenn wir aber unsre Sünden bekennen, so ist er treu und gerecht, dass er uns die Sünden vergibt und reinigt uns von aller Ungerechtigkeit.“ – „Wenn wir aber im Licht wandeln, wie er im Licht ist, so haben wir Gemeinschaft untereinander, und das Blut Jesu, seines Sohnes, macht uns rein von aller Sünde.“ 1. Johannes 1,9.7</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25</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„Meine Kinder, dies schreibe ich euch, damit ihr nicht sündigt. Und wenn jemand sündigt, so haben wir einen Fürsprecher bei dem Vater, Jesus Christus, der gerecht ist.“ 1. Johannes 2,1.</a:t>
            </a:r>
          </a:p>
          <a:p>
            <a:r>
              <a:rPr lang="de-DE" sz="1200" kern="1200" dirty="0" smtClean="0">
                <a:solidFill>
                  <a:schemeClr val="tx1"/>
                </a:solidFill>
                <a:latin typeface="Arial" charset="0"/>
                <a:ea typeface="+mn-ea"/>
                <a:cs typeface="+mn-cs"/>
              </a:rPr>
              <a:t>Gott entschuldigt keine Sünde; doch er vergibt bereitwillig jede Sünde – wenn wir bereuen. Die schwersten Sünden, die man überhaupt kennt, können durch das Blut Jesu abgewaschen werden. Wer also wirklich gerettet werden will, darf Mut fassen. Es gibt keinen hoffnungslosen Fall, wenn man aufrichtig nach Vergebung und Erlösung verlangt und sich reuevoll Jesus zuwendet.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26</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Wenn nun Gott auch gnädig vergibt und Jesus uns von allen Sünden reinigen möchte, soll aber doch niemand die Güte Gottes missbrauchen und meinen, dass es mit der Abkehr von vergangenen Sünden keine Eile habe.</a:t>
            </a:r>
          </a:p>
          <a:p>
            <a:r>
              <a:rPr lang="de-DE" sz="1200" kern="1200" dirty="0" smtClean="0">
                <a:solidFill>
                  <a:schemeClr val="tx1"/>
                </a:solidFill>
                <a:latin typeface="Arial" charset="0"/>
                <a:ea typeface="+mn-ea"/>
                <a:cs typeface="+mn-cs"/>
              </a:rPr>
              <a:t>Die Reue hinauszuschieben ist gefährlich. Paulus sagt, wer einmal die Wahrheit verworfen hat, wird sich schließlich einreden, dass Lügen Wahrheit sind.</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27</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In folgenden Worten lesen wir:</a:t>
            </a:r>
          </a:p>
          <a:p>
            <a:r>
              <a:rPr lang="de-DE" sz="1200" kern="1200" dirty="0" smtClean="0">
                <a:solidFill>
                  <a:schemeClr val="tx1"/>
                </a:solidFill>
                <a:latin typeface="Arial" charset="0"/>
                <a:ea typeface="+mn-ea"/>
                <a:cs typeface="+mn-cs"/>
              </a:rPr>
              <a:t>„... weil sie die Liebe zur Wahrheit nicht angenommen haben, dass sie gerettet würden.</a:t>
            </a:r>
            <a:r>
              <a:rPr lang="de-DE" sz="1200" b="1" u="none" strike="noStrike" kern="1200" baseline="30000" dirty="0" smtClean="0">
                <a:solidFill>
                  <a:schemeClr val="tx1"/>
                </a:solidFill>
                <a:latin typeface="Arial" charset="0"/>
                <a:ea typeface="+mn-ea"/>
                <a:cs typeface="+mn-cs"/>
                <a:hlinkClick r:id="rId3" action="ppaction://hlinkfile"/>
              </a:rPr>
              <a:t> </a:t>
            </a:r>
            <a:r>
              <a:rPr lang="de-DE" sz="1200" kern="1200" dirty="0" smtClean="0">
                <a:solidFill>
                  <a:schemeClr val="tx1"/>
                </a:solidFill>
                <a:latin typeface="Arial" charset="0"/>
                <a:ea typeface="+mn-ea"/>
                <a:cs typeface="+mn-cs"/>
              </a:rPr>
              <a:t>Darum sendet ihnen Gott die Macht der Verführung, so dass sie der Lüge glauben, damit gerichtet werden alle, die der Wahrheit nicht glaubten, sondern Lust hatten an der Ungerechtigkeit.“ 2. Thessalonicher 2,10-12</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28</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Sprüche 1,24-33:</a:t>
            </a:r>
          </a:p>
          <a:p>
            <a:r>
              <a:rPr lang="de-DE" sz="1200" kern="1200" dirty="0" smtClean="0">
                <a:solidFill>
                  <a:schemeClr val="tx1"/>
                </a:solidFill>
                <a:latin typeface="Arial" charset="0"/>
                <a:ea typeface="+mn-ea"/>
                <a:cs typeface="+mn-cs"/>
              </a:rPr>
              <a:t>„Wenn ich aber rufe und ihr euch weigert, wenn ich meine Hand ausstrecke und niemand darauf achtet, wenn ihr fahren lasst all meinen Rat und meine Zurechtweisung nicht wollt: dann will ich auch lachen bei eurem Unglück und euer spotten, wenn da kommt, was ihr fürchtet; wenn über euch kommt wie ein Sturm, was ihr fürchtet, und euer Unglück wie ein Wetter; wenn über euch Angst und Not kommt. …</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29</a:t>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u="none" kern="1200" dirty="0" smtClean="0">
                <a:solidFill>
                  <a:schemeClr val="tx1"/>
                </a:solidFill>
                <a:latin typeface="Arial" charset="0"/>
                <a:ea typeface="+mn-ea"/>
                <a:cs typeface="+mn-cs"/>
              </a:rPr>
              <a:t>… </a:t>
            </a:r>
            <a:r>
              <a:rPr lang="de-DE" sz="1200" u="sng" kern="1200" dirty="0" smtClean="0">
                <a:solidFill>
                  <a:schemeClr val="tx1"/>
                </a:solidFill>
                <a:latin typeface="Arial" charset="0"/>
                <a:ea typeface="+mn-ea"/>
                <a:cs typeface="+mn-cs"/>
              </a:rPr>
              <a:t>Dann werden sie nach mir rufen, aber ich werde nicht antworten; sie werden mich suchen und nicht finden</a:t>
            </a:r>
            <a:r>
              <a:rPr lang="de-DE" sz="1200" kern="1200" dirty="0" smtClean="0">
                <a:solidFill>
                  <a:schemeClr val="tx1"/>
                </a:solidFill>
                <a:latin typeface="Arial" charset="0"/>
                <a:ea typeface="+mn-ea"/>
                <a:cs typeface="+mn-cs"/>
              </a:rPr>
              <a:t>. Weil sie die Erkenntnis hassten und die Furcht des HERRN nicht erwählten, meinen Rat nicht wollten und all meine Zurechtweisung verschmähten, ... wer aber mir gehorcht, wird sicher wohnen und ohne Sorge sein und kein Unglück fürchten.“ Sprüche 1,24-33</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30</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8FBD231F-6D82-4DC1-90E5-842C56DEBE80}" type="slidenum">
              <a:rPr lang="de-DE"/>
              <a:pPr/>
              <a:t>4</a:t>
            </a:fld>
            <a:endParaRPr lang="de-DE"/>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901700" y="4687888"/>
            <a:ext cx="4956175" cy="4440237"/>
          </a:xfrm>
          <a:noFill/>
          <a:ln/>
        </p:spPr>
        <p:txBody>
          <a:bodyPr/>
          <a:lstStyle/>
          <a:p>
            <a:r>
              <a:rPr lang="de-DE" sz="1200" kern="1200" dirty="0" smtClean="0">
                <a:solidFill>
                  <a:schemeClr val="tx1"/>
                </a:solidFill>
                <a:latin typeface="Arial" charset="0"/>
                <a:ea typeface="+mn-ea"/>
                <a:cs typeface="+mn-cs"/>
              </a:rPr>
              <a:t>Jesus erinnert uns daran, dass es keinen neutralen Standpunkt gibt. Entweder sind wir für ihn oder wir sind gegen ihn. Entweder setzen wir uns ganz und gar für die Wahrheit und tatkräftig für die Gemeinde ein, oder wir kämpfen gegen sie und verhelfen so zu ihrem Niedergang.</a:t>
            </a:r>
          </a:p>
          <a:p>
            <a:r>
              <a:rPr lang="de-DE" sz="1200" kern="1200" dirty="0" smtClean="0">
                <a:solidFill>
                  <a:schemeClr val="tx1"/>
                </a:solidFill>
                <a:latin typeface="Arial" charset="0"/>
                <a:ea typeface="+mn-ea"/>
                <a:cs typeface="+mn-cs"/>
              </a:rPr>
              <a:t>Jesus warnt uns dann weiter vor der Sünde, die nicht vergeben wird – der Sünde wider den Heiligen Geist. Es ist der Standpunkt, von dem aus es keine Umkehr mehr gibt. Um zu verstehen, wie Menschen überhaupt die Sünde wider den Heiligen Geist begehen können, müssen wir zuerst einmal das Werk des Heiligen Geistes erkennen.</a:t>
            </a:r>
            <a:endParaRPr lang="de-DE" sz="1200" kern="1200" dirty="0">
              <a:solidFill>
                <a:schemeClr val="tx1"/>
              </a:solidFill>
              <a:latin typeface="Arial" charset="0"/>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Schrecklich ist es, wenn dem Sünder schließlich die Hand der Barmherzigkeit entzogen wird. Die so lange missachtete und endgültig zurückgewiesene Hand ist dann nicht mehr in Liebe ausgestreckt. Kein Wunder, dass Jesus mahnt:</a:t>
            </a:r>
          </a:p>
          <a:p>
            <a:r>
              <a:rPr lang="de-DE" sz="1200" kern="1200" dirty="0" smtClean="0">
                <a:solidFill>
                  <a:schemeClr val="tx1"/>
                </a:solidFill>
                <a:latin typeface="Arial" charset="0"/>
                <a:ea typeface="+mn-ea"/>
                <a:cs typeface="+mn-cs"/>
              </a:rPr>
              <a:t>„Wandelt, solange ihr das Licht habt, damit euch die Finsternis nicht überfalle. Wer in der Finsternis wandelt, der weiß nicht, wo er hingeht.“ Johannes 12,35</a:t>
            </a:r>
          </a:p>
          <a:p>
            <a:r>
              <a:rPr lang="de-DE" sz="1200" kern="1200" dirty="0" smtClean="0">
                <a:solidFill>
                  <a:schemeClr val="tx1"/>
                </a:solidFill>
                <a:latin typeface="Arial" charset="0"/>
                <a:ea typeface="+mn-ea"/>
                <a:cs typeface="+mn-cs"/>
              </a:rPr>
              <a:t>Welch ein passendes Bild! Jemand bekommt ein Licht. Das Öl reicht für eine bestimmte Zeit aus. Doch ist es nicht ausreichend für den vor ihm liegenden im Dunkeln befindlichen Weg, den er nicht verlassen will.</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31</a:t>
            </a:fld>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Jemand sagt: „Wenn du immer weiter gehst und nicht stehen bleibst, wird dir das Licht bis zu deinem Bestimmungsort ausreichen. Aber wenn du auf dem Wege die Zeit vertrödelst, wird das Licht ausgehen, bevor du am Ziel ankommst.“ Jeder bekommt genug Licht, das ihm auf dem Weg zur ewigen Stadt leuchtet, aber wenn er auf dem Wege lange unentschieden zaudert, wird das Licht ausgehen, und er bleibt in der Finsternis zurück. Das einmal erkannte Licht wird für immer aus seinem Leben verschwunden sein. „Wandelt, solange ihr das Licht habt, damit euch die Finsternis nicht überfalle.“</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32</a:t>
            </a:fld>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Jetzt ist die rechte Stunde der Entscheidung. Morgen kann es schon zu spät sein. „Denn er spricht: ‚Ich habe dich zur Zeit der Gnade erhört und habe dir am Tage des Heils geholfen.‘ Siehe, jetzt ist die Zeit der Gnade, siehe, jetzt ist der Tag des Heils!“ 2. Korinther 6,2</a:t>
            </a:r>
          </a:p>
          <a:p>
            <a:r>
              <a:rPr lang="de-DE" sz="1200" kern="1200" dirty="0" smtClean="0">
                <a:solidFill>
                  <a:schemeClr val="tx1"/>
                </a:solidFill>
                <a:latin typeface="Arial" charset="0"/>
                <a:ea typeface="+mn-ea"/>
                <a:cs typeface="+mn-cs"/>
              </a:rPr>
              <a:t>„Siehe, jetzt ist die Zeit der Gnade, siehe, jetzt ist der Tag des Heils!“</a:t>
            </a:r>
          </a:p>
          <a:p>
            <a:r>
              <a:rPr lang="de-DE" sz="1200" kern="1200" dirty="0" smtClean="0">
                <a:solidFill>
                  <a:schemeClr val="tx1"/>
                </a:solidFill>
                <a:latin typeface="Arial" charset="0"/>
                <a:ea typeface="+mn-ea"/>
                <a:cs typeface="+mn-cs"/>
              </a:rPr>
              <a:t>Sie wissen nicht, was der nächste Augenblick bringt.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33</a:t>
            </a:fld>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Jakobus erinnert seine Leser an die Unsicherheit des Lebens:</a:t>
            </a:r>
          </a:p>
          <a:p>
            <a:r>
              <a:rPr lang="de-DE" sz="1200" kern="1200" dirty="0" smtClean="0">
                <a:solidFill>
                  <a:schemeClr val="tx1"/>
                </a:solidFill>
                <a:latin typeface="Arial" charset="0"/>
                <a:ea typeface="+mn-ea"/>
                <a:cs typeface="+mn-cs"/>
              </a:rPr>
              <a:t>„Und nun ihr, die ihr sagt: Heute oder morgen wollen wir in die oder die Stadt gehen und wollen ein Jahr dort zubringen und Handel treiben und Gewinn machen -, und wisst nicht, was morgen sein wird. Was ist euer Leben? Ein Rauch seid ihr, der eine kleine Zeit bleibt und dann verschwindet.“ Jakobus 4,13.14</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34</a:t>
            </a:fld>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Viele haben bedauerlicherweise zu spät entdeckt, dass das Leben wenig mehr als ein Dampf ist, der vor der Morgensonne vergeht. Das Leben verlöscht, bevor noch die guten Vorsätze ausgeführt sind.</a:t>
            </a:r>
          </a:p>
          <a:p>
            <a:r>
              <a:rPr lang="de-DE" sz="1200" b="0" u="none" strike="noStrike" kern="1200" dirty="0" smtClean="0">
                <a:solidFill>
                  <a:schemeClr val="tx1"/>
                </a:solidFill>
                <a:latin typeface="Arial" charset="0"/>
                <a:ea typeface="+mn-ea"/>
                <a:cs typeface="+mn-cs"/>
              </a:rPr>
              <a:t>Warum schieben die Menschen eigentlich die Entscheidung so lange hinaus?</a:t>
            </a:r>
            <a:endParaRPr lang="de-DE" sz="1200" b="0" u="sng" kern="1200" dirty="0" smtClean="0">
              <a:solidFill>
                <a:schemeClr val="tx1"/>
              </a:solidFill>
              <a:latin typeface="Arial" charset="0"/>
              <a:ea typeface="+mn-ea"/>
              <a:cs typeface="+mn-cs"/>
            </a:endParaRPr>
          </a:p>
          <a:p>
            <a:r>
              <a:rPr lang="de-DE" sz="1200" b="0" kern="1200" dirty="0" smtClean="0">
                <a:solidFill>
                  <a:schemeClr val="tx1"/>
                </a:solidFill>
                <a:latin typeface="Arial" charset="0"/>
                <a:ea typeface="+mn-ea"/>
                <a:cs typeface="+mn-cs"/>
              </a:rPr>
              <a:t>Mancher antwortet: „Es </a:t>
            </a:r>
            <a:r>
              <a:rPr lang="de-DE" sz="1200" kern="1200" dirty="0" smtClean="0">
                <a:solidFill>
                  <a:schemeClr val="tx1"/>
                </a:solidFill>
                <a:latin typeface="Arial" charset="0"/>
                <a:ea typeface="+mn-ea"/>
                <a:cs typeface="+mn-cs"/>
              </a:rPr>
              <a:t>ist meine berufliche Stellung. Wenn meine Stellung nicht mit dem Halten des Gebote Gottes im Widerspruch stünde, würde ich mich sofort der Gemeinde anschließen.“</a:t>
            </a:r>
          </a:p>
          <a:p>
            <a:r>
              <a:rPr lang="de-DE" sz="1200" kern="1200" dirty="0" smtClean="0">
                <a:solidFill>
                  <a:schemeClr val="tx1"/>
                </a:solidFill>
                <a:latin typeface="Arial" charset="0"/>
                <a:ea typeface="+mn-ea"/>
                <a:cs typeface="+mn-cs"/>
              </a:rPr>
              <a:t>Wir wollen uns in die Zeit Jesu zurückversetzen, als er an Petrus vorüberging, der seine Netze flickte.</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35</a:t>
            </a:fld>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Petrus arbeitete mit seinem Vater gemeinsam. Er war so Miteigentümer des Bootes, des Zubehörs und der Netze. Als Jesus vorüberging, rief er mit fester Stimme: „Folge mir!“ Und wie heißt es dann weiter im Bericht? „Alsbald verließen sie ihre Netze und folgten ihm nach.“ Nur solche Nachfolger, die bereit sind, alles für ihn aufzugeben, nimmt Jesus an. „Da sprach er zu ihnen allen: Wer mir folgen will, der verleugne sich selbst und nehme sein Kreuz auf sich täglich und folge mir nach.“ Lukas 9,23</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36</a:t>
            </a:fld>
            <a:endParaRPr 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Nur wer bereit ist, alles zu opfern, was dem Gehorsam gegen die Gebote Gottes und dem Glauben an Jesus im Wege steht, kann gerettet werden. Lieber Freund, sind Sie bereit, alles auf den Opferaltar zu legen – alles, was Sie hindert, dem Ruf Gottes gehorsam zu folgen? Wollen Sie nicht gerade in dieser Stunde die Entscheidung treffen und sagen: „Ja, ich will Jesus folgen!“?</a:t>
            </a:r>
          </a:p>
          <a:p>
            <a:r>
              <a:rPr lang="de-DE" sz="1200" kern="1200" dirty="0" smtClean="0">
                <a:solidFill>
                  <a:schemeClr val="tx1"/>
                </a:solidFill>
                <a:latin typeface="Arial" charset="0"/>
                <a:ea typeface="+mn-ea"/>
                <a:cs typeface="+mn-cs"/>
              </a:rPr>
              <a:t>Wieder ein anderer antwortet: „Es ist der Widerstand meiner Verwandten und Freunde. Wenn sie nicht wären, würde ich mit Freuden zur göttlichen Wahrheit stehen und mich der Gemeinde anschließen. Wenn ich noch warte, kann ich sie vielleicht auch gewinnen. Wir müssen ja unserer Sache sicher sein und dürfen nichts überstürzen.“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37</a:t>
            </a:fld>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Aber schon Jesus hat darauf hingewiesen:</a:t>
            </a:r>
          </a:p>
          <a:p>
            <a:r>
              <a:rPr lang="de-DE" sz="1200" kern="1200" dirty="0" smtClean="0">
                <a:solidFill>
                  <a:schemeClr val="tx1"/>
                </a:solidFill>
                <a:latin typeface="Arial" charset="0"/>
                <a:ea typeface="+mn-ea"/>
                <a:cs typeface="+mn-cs"/>
              </a:rPr>
              <a:t>„Und des Menschen Feinde werden seine eigenen Hausgenossen sein.“ – „Es wird aber ein Bruder den andern dem Tod preisgeben und der Vater den Sohn, und die Kinder werden sich empören gegen ihre Eltern und werden sie töten helfen. Und ihr werdet gehasst werden von jedermann um meines Namens willen. Wer aber bis an das Ende beharrt, der wird selig werden.“ „Wer Vater oder Mutter mehr liebt als mich, der ist meiner nicht wert; und wer Sohn oder Tochter mehr liebt als mich, der ist meiner nicht wert.“ Matthäus 10,36.21.22.37.38.</a:t>
            </a:r>
          </a:p>
          <a:p>
            <a:r>
              <a:rPr lang="de-DE" sz="1200" kern="1200" dirty="0" smtClean="0">
                <a:solidFill>
                  <a:schemeClr val="tx1"/>
                </a:solidFill>
                <a:latin typeface="Arial" charset="0"/>
                <a:ea typeface="+mn-ea"/>
                <a:cs typeface="+mn-cs"/>
              </a:rPr>
              <a:t>So steht es da im Wort Gottes. Der Rat des Himmels ist klar und deutlich.</a:t>
            </a:r>
          </a:p>
          <a:p>
            <a:r>
              <a:rPr lang="de-DE" sz="1200" kern="1200" dirty="0" smtClean="0">
                <a:solidFill>
                  <a:schemeClr val="tx1"/>
                </a:solidFill>
                <a:latin typeface="Arial" charset="0"/>
                <a:ea typeface="+mn-ea"/>
                <a:cs typeface="+mn-cs"/>
              </a:rPr>
              <a:t>In diesem Leben müssen wir mit Verfolgung und Spott von Freunden und Familienangehörigen rechnen. Darum weist Jesus darauf hin, dass wir seiner nicht wert sind, wenn diese uns mehr bedeuten.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38</a:t>
            </a:fld>
            <a:endParaRPr 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Wieder andere sagen, dass sie sich davor fürchten, sich von ihrer bisherigen Kirche oder Gemeinschaft zu lösen. Was sagt Jesus dazu:</a:t>
            </a:r>
          </a:p>
          <a:p>
            <a:r>
              <a:rPr lang="de-DE" sz="1200" kern="1200" dirty="0" smtClean="0">
                <a:solidFill>
                  <a:schemeClr val="tx1"/>
                </a:solidFill>
                <a:latin typeface="Arial" charset="0"/>
                <a:ea typeface="+mn-ea"/>
                <a:cs typeface="+mn-cs"/>
              </a:rPr>
              <a:t>„Das habe ich zu euch geredet, damit ihr nicht abfallt. Sie werden euch aus der Synagoge ausstoßen. Es kommt aber die Zeit, dass, wer euch tötet, meinen wird, er tue Gott einen Dienst damit.“ Johannes 16,1.2</a:t>
            </a:r>
          </a:p>
          <a:p>
            <a:r>
              <a:rPr lang="de-DE" sz="1200" kern="1200" dirty="0" smtClean="0">
                <a:solidFill>
                  <a:schemeClr val="tx1"/>
                </a:solidFill>
                <a:latin typeface="Arial" charset="0"/>
                <a:ea typeface="+mn-ea"/>
                <a:cs typeface="+mn-cs"/>
              </a:rPr>
              <a:t>Nichts darf, nach Jesu Worten, einer völligen Hingabe im Wege stehen, wenn der Heilige Geist ruft.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39</a:t>
            </a:fld>
            <a:endParaRPr 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Dem, der bereit ist, alles für ihn aufzugeben, gibt Jesus diese wunderbare Ermutigung und Zusicherung:</a:t>
            </a:r>
          </a:p>
          <a:p>
            <a:r>
              <a:rPr lang="de-DE" sz="1200" kern="1200" dirty="0" smtClean="0">
                <a:solidFill>
                  <a:schemeClr val="tx1"/>
                </a:solidFill>
                <a:latin typeface="Arial" charset="0"/>
                <a:ea typeface="+mn-ea"/>
                <a:cs typeface="+mn-cs"/>
              </a:rPr>
              <a:t>„Wahrlich, ich sage euch: Es ist niemand, der Haus oder Brüder oder Schwestern oder Mutter oder Vater oder Kinder oder Äcker verlässt um meinetwillen und um des Evangeliums willen, der nicht hundertfach empfange: jetzt in dieser Zeit Häuser und Brüder und Schwestern und Mütter und Kinder und Äcker mitten unter Verfolgungen - und in der zukünftigen Welt das ewige Leben.“ Markus 10,29.30</a:t>
            </a:r>
          </a:p>
          <a:p>
            <a:r>
              <a:rPr lang="de-DE" sz="1200" kern="1200" dirty="0" smtClean="0">
                <a:solidFill>
                  <a:schemeClr val="tx1"/>
                </a:solidFill>
                <a:latin typeface="Arial" charset="0"/>
                <a:ea typeface="+mn-ea"/>
                <a:cs typeface="+mn-cs"/>
              </a:rPr>
              <a:t>Ist der Himmel nicht wirklich das alles wert? Den Tand und Plunder dieses Lebens tauschen wir ein gegen unvergängliches Gold – das ewige Leben. Sicherlich werden die Erlösten am Ende des Weges ausrufen: „Wie gering war doch das Opfer im Vergleich zu dieser Herrlichkeit!“</a:t>
            </a:r>
          </a:p>
          <a:p>
            <a:r>
              <a:rPr lang="de-DE" sz="1200" kern="1200" dirty="0" smtClean="0">
                <a:solidFill>
                  <a:schemeClr val="tx1"/>
                </a:solidFill>
                <a:latin typeface="Arial" charset="0"/>
                <a:ea typeface="+mn-ea"/>
                <a:cs typeface="+mn-cs"/>
              </a:rPr>
              <a:t>Warum kommen Sie nicht herein, solange die Gnadentür noch offen steht?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40</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B98E6726-2EA2-48EA-A2C1-E907EF5CB48C}" type="slidenum">
              <a:rPr lang="de-DE"/>
              <a:pPr/>
              <a:t>5</a:t>
            </a:fld>
            <a:endParaRPr lang="de-DE"/>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01700" y="4687888"/>
            <a:ext cx="4956175" cy="4440237"/>
          </a:xfrm>
          <a:noFill/>
          <a:ln/>
        </p:spPr>
        <p:txBody>
          <a:bodyPr/>
          <a:lstStyle/>
          <a:p>
            <a:r>
              <a:rPr lang="de-DE" sz="1200" kern="1200" dirty="0" smtClean="0">
                <a:solidFill>
                  <a:schemeClr val="tx1"/>
                </a:solidFill>
                <a:latin typeface="Arial" charset="0"/>
                <a:ea typeface="+mn-ea"/>
                <a:cs typeface="+mn-cs"/>
              </a:rPr>
              <a:t>„Und wenn er kommt, wird er der Welt die Augen auftun über die Sünde und über die Gerechtigkeit und über das Gericht; ... Wenn aber jener, der Geist der Wahrheit, kommen wird, wird er euch in alle Wahrheit leiten. Denn er wird nicht aus sich selber reden; sondern was er hören wird, das wird er reden, und was zukünftig ist, wird er euch verkündigen.“ Johannes 16,8-13</a:t>
            </a:r>
            <a:endParaRPr lang="de-DE" sz="1200" kern="1200" dirty="0">
              <a:solidFill>
                <a:schemeClr val="tx1"/>
              </a:solidFill>
              <a:latin typeface="Arial" charset="0"/>
              <a:ea typeface="+mn-ea"/>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In jener verhängnisvollen Nacht erschien in Babylon die Schrift an der Wand, dann verschwand die Hand wieder, aber die flammende Gerichtsbotschaft blieb zurück: „Man hat dich auf der Waage gewogen und zu leicht befunden.“</a:t>
            </a:r>
          </a:p>
          <a:p>
            <a:r>
              <a:rPr lang="de-DE" sz="1200" kern="1200" dirty="0" smtClean="0">
                <a:solidFill>
                  <a:schemeClr val="tx1"/>
                </a:solidFill>
                <a:latin typeface="Arial" charset="0"/>
                <a:ea typeface="+mn-ea"/>
                <a:cs typeface="+mn-cs"/>
              </a:rPr>
              <a:t>Welch ein schicksalsschweres Wort für ein so kurzes Leben, wenn der Weltenrichter sein endgültiges Urteil fällt!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41</a:t>
            </a:fld>
            <a:endParaRPr 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Die Bücher des Himmels werden geprüft. Wie steht es mit Ihrem Konto? Wenn es in diesem Augenblick abgeschlossen würde, was ergäbe die Bilanz Ihres Lebens? Wäre sie auch unausgeglichen und Sie zu leicht gefunden? Wollen Sie nicht jetzt alles Gott übergeben, der für Sie das Liebste geopfert hat, seinen Sohn?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42</a:t>
            </a:fld>
            <a:endParaRPr 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Wir wollen beten:</a:t>
            </a:r>
          </a:p>
          <a:p>
            <a:r>
              <a:rPr lang="de-DE" sz="1200" kern="1200" dirty="0" smtClean="0">
                <a:solidFill>
                  <a:schemeClr val="tx1"/>
                </a:solidFill>
                <a:latin typeface="Arial" charset="0"/>
                <a:ea typeface="+mn-ea"/>
                <a:cs typeface="+mn-cs"/>
              </a:rPr>
              <a:t>„Lieber Vater im Himmel, wir wissen, dass es am Jüngsten Tage der ernsteste und fürchterlichste Augenblick sein wird, wenn wir auf deiner Waage gewogen werden. Schon jetzt kommen wir zu Dir und flehen um Deine Hilfe. O Herr, in unserer Not, in unserer Verzweiflung wenden wir uns an Dich und bitten um Deinen Beistand in dieser Stunde der Entscheidung. Um Kraft zur Überwindung, dass nichts, gar nichts der Entscheidung im Wege stehe, nicht die berufliche oder gesellschaftliche Stellung, noch die Meinung oder der Spott der Verwandten und Freunde, noch langgehegte Gewohnheiten. O Herr, wir flehen Dich an, gib uns Mut, damit wir uns Dir jetzt völlig übergeben, solange die Gnadentür noch offen steht. Ich bitte es im Namen Jesu.</a:t>
            </a:r>
          </a:p>
          <a:p>
            <a:r>
              <a:rPr lang="de-DE" sz="1200" kern="1200" dirty="0" smtClean="0">
                <a:solidFill>
                  <a:schemeClr val="tx1"/>
                </a:solidFill>
                <a:latin typeface="Arial" charset="0"/>
                <a:ea typeface="+mn-ea"/>
                <a:cs typeface="+mn-cs"/>
              </a:rPr>
              <a:t>Amen.“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43</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Der Heilige Geist kommt </a:t>
            </a:r>
          </a:p>
          <a:p>
            <a:r>
              <a:rPr lang="de-DE" sz="1200" kern="1200" dirty="0" smtClean="0">
                <a:solidFill>
                  <a:schemeClr val="tx1"/>
                </a:solidFill>
                <a:latin typeface="Arial" charset="0"/>
                <a:ea typeface="+mn-ea"/>
                <a:cs typeface="+mn-cs"/>
              </a:rPr>
              <a:t>1.) um der Welt die Augen zu öffnen über die Sünde und </a:t>
            </a:r>
          </a:p>
          <a:p>
            <a:r>
              <a:rPr lang="de-DE" sz="1200" kern="1200" dirty="0" smtClean="0">
                <a:solidFill>
                  <a:schemeClr val="tx1"/>
                </a:solidFill>
                <a:latin typeface="Arial" charset="0"/>
                <a:ea typeface="+mn-ea"/>
                <a:cs typeface="+mn-cs"/>
              </a:rPr>
              <a:t>2.) um in alle Wahrheit zu leiten.</a:t>
            </a:r>
          </a:p>
          <a:p>
            <a:r>
              <a:rPr lang="de-DE" sz="1200" kern="1200" dirty="0" smtClean="0">
                <a:solidFill>
                  <a:schemeClr val="tx1"/>
                </a:solidFill>
                <a:latin typeface="Arial" charset="0"/>
                <a:ea typeface="+mn-ea"/>
                <a:cs typeface="+mn-cs"/>
              </a:rPr>
              <a:t>Wenn einer sich weigert, der ganzen Wahrheit zu folgen, weist er die Führung des Heiligen Geistes zurück, und wenn er nicht bereut und umkehrt, wird er keine Vergebung finden.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6</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Jesus sagte ausdrücklich, wenn der Heilige Geist in seiner Fülle kommt, bringt er keine neuen Lehren, sondern betont vielmehr die bereits offenbarten.</a:t>
            </a:r>
          </a:p>
          <a:p>
            <a:r>
              <a:rPr lang="de-DE" sz="1200" kern="1200" dirty="0" smtClean="0">
                <a:solidFill>
                  <a:schemeClr val="tx1"/>
                </a:solidFill>
                <a:latin typeface="Arial" charset="0"/>
                <a:ea typeface="+mn-ea"/>
                <a:cs typeface="+mn-cs"/>
              </a:rPr>
              <a:t>Durch welche Werkzeuge hat denn der Heilige Geist gesprochen?</a:t>
            </a:r>
          </a:p>
          <a:p>
            <a:r>
              <a:rPr lang="de-DE" sz="1200" kern="1200" dirty="0" smtClean="0">
                <a:solidFill>
                  <a:schemeClr val="tx1"/>
                </a:solidFill>
                <a:latin typeface="Arial" charset="0"/>
                <a:ea typeface="+mn-ea"/>
                <a:cs typeface="+mn-cs"/>
              </a:rPr>
              <a:t>„Denn es ist noch nie eine Weissagung aus menschlichem Willen hervorgebracht worden, sondern getrieben von dem heiligen Geist haben Menschen im Namen Gottes geredet.“ 2. Petrus 1,20.21</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7</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Wer war also beim Schreiben der Heiligen Schrift behilflich? – Der Heilige Geist. Wer leitete Jeremia, als er schrieb? – Der Heilige Geist. Bei Jesaja und Paulus? – Der Heilige Geist. So ist die Bibel tatsächlich unter der Führung des Heiligen Geistes geschrieben. Er inspirierte die Gottesmänner, während sie schrieben.</a:t>
            </a:r>
          </a:p>
          <a:p>
            <a:r>
              <a:rPr lang="de-DE" sz="1200" kern="1200" dirty="0" smtClean="0">
                <a:solidFill>
                  <a:schemeClr val="tx1"/>
                </a:solidFill>
                <a:latin typeface="Arial" charset="0"/>
                <a:ea typeface="+mn-ea"/>
                <a:cs typeface="+mn-cs"/>
              </a:rPr>
              <a:t>Das ist eine ernste Überlegung. Wenn einer ein Buch, ein Kapitel oder einen Vers des Bibel verwirft, lehnt er damit die Äußerungen des Heiligen Geistes ab, und dafür gibt es keine Vergebung, es sei denn, er bereut es.</a:t>
            </a:r>
          </a:p>
          <a:p>
            <a:r>
              <a:rPr lang="de-DE" sz="1200" kern="1200" dirty="0" smtClean="0">
                <a:solidFill>
                  <a:schemeClr val="tx1"/>
                </a:solidFill>
                <a:latin typeface="Arial" charset="0"/>
                <a:ea typeface="+mn-ea"/>
                <a:cs typeface="+mn-cs"/>
              </a:rPr>
              <a:t>„Die Schrift kann doch nicht gebrochen werden.“ (Johannes 10,35) Sie siegt oder geht unter als Ganzes. Wenn wir nicht bereit sind, alles als den geoffenbarten Willen Gottes anzuerkennen, widerstehen wir dem Geist, dem eigentlichen Autor des göttlichen Buches.</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8</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Wann kommt nun der Heilige Geist ganz ins Herz, um darin Wohnung zu machen?</a:t>
            </a:r>
          </a:p>
          <a:p>
            <a:r>
              <a:rPr lang="de-DE" sz="1200" kern="1200" dirty="0" smtClean="0">
                <a:solidFill>
                  <a:schemeClr val="tx1"/>
                </a:solidFill>
                <a:latin typeface="Arial" charset="0"/>
                <a:ea typeface="+mn-ea"/>
                <a:cs typeface="+mn-cs"/>
              </a:rPr>
              <a:t>„Als sie aber das hörten, ging’s ihnen durchs Herz, und sie sprachen zu Petrus und den andern Aposteln: Ihr Männer, liebe Brüder, was sollen wir tun? Petrus sprach zu ihnen: Tut Buße, und jeder von euch lasse sich taufen auf den Namen Jesu Christi zur Vergebung eurer Sünden, so werdet ihr empfangen die Gabe des heiligen Geistes.“ Apostelgeschichte 2,37.38</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9</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Bei der Taufe jedoch kommt der Heilige Geist in seiner Fülle und ergreift Besitz von unserem Leben. Wenn unser Herz frei von Sünde ist, bleibt kein leerer Raum zurück. Vielmehr zieht der Heilige Geist ins Herz ein, und der Leib wird in der Tat der Tempel des heiligen Geistes: „Oder wisst ihr nicht, dass euer Leib ein Tempel des heiligen Geistes ist, der in euch ist und den ihr von Gott habt, und dass ihr nicht euch selbst gehört? Denn ihr seid teuer erkauft; darum preist Gott mit eurem Leibe.“ (1. Korinther 6,19.20)</a:t>
            </a:r>
            <a:br>
              <a:rPr lang="de-DE" sz="1200" kern="1200" dirty="0" smtClean="0">
                <a:solidFill>
                  <a:schemeClr val="tx1"/>
                </a:solidFill>
                <a:latin typeface="Arial" charset="0"/>
                <a:ea typeface="+mn-ea"/>
                <a:cs typeface="+mn-cs"/>
              </a:rPr>
            </a:br>
            <a:r>
              <a:rPr lang="de-DE" sz="1200" kern="1200" dirty="0" smtClean="0">
                <a:solidFill>
                  <a:schemeClr val="tx1"/>
                </a:solidFill>
                <a:latin typeface="Arial" charset="0"/>
                <a:ea typeface="+mn-ea"/>
                <a:cs typeface="+mn-cs"/>
              </a:rPr>
              <a:t>Unter welcher Bedingung ist der Heilige Geist bereit, in unser Leben zu treten? Jesus antwortet darauf:</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10</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AF9862CC-419D-4108-A04B-EF738DC49DBB}" type="slidenum">
              <a:rPr lang="de-DE"/>
              <a:pPr>
                <a:defRPr/>
              </a:pPr>
              <a:t>‹Nr.›</a:t>
            </a:fld>
            <a:endParaRPr lang="de-DE"/>
          </a:p>
        </p:txBody>
      </p:sp>
    </p:spTree>
  </p:cSld>
  <p:clrMapOvr>
    <a:masterClrMapping/>
  </p:clrMapOvr>
  <p:transition spd="med">
    <p:strips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1989FF4-E28E-47B4-9DFC-5A8A01076FD9}" type="slidenum">
              <a:rPr lang="de-DE"/>
              <a:pPr>
                <a:defRPr/>
              </a:pPr>
              <a:t>‹Nr.›</a:t>
            </a:fld>
            <a:endParaRPr lang="de-DE"/>
          </a:p>
        </p:txBody>
      </p:sp>
    </p:spTree>
  </p:cSld>
  <p:clrMapOvr>
    <a:masterClrMapping/>
  </p:clrMapOvr>
  <p:transition spd="med">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9A221155-968C-4FF7-8403-A6B41E3CB95E}" type="slidenum">
              <a:rPr lang="de-DE"/>
              <a:pPr>
                <a:defRPr/>
              </a:pPr>
              <a:t>‹Nr.›</a:t>
            </a:fld>
            <a:endParaRPr lang="de-DE"/>
          </a:p>
        </p:txBody>
      </p:sp>
    </p:spTree>
  </p:cSld>
  <p:clrMapOvr>
    <a:masterClrMapping/>
  </p:clrMapOvr>
  <p:transition spd="med">
    <p:strips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7771FFDD-D884-421D-927A-AC3E3823BD9F}" type="slidenum">
              <a:rPr lang="de-DE"/>
              <a:pPr>
                <a:defRPr/>
              </a:pPr>
              <a:t>‹Nr.›</a:t>
            </a:fld>
            <a:endParaRPr lang="de-DE"/>
          </a:p>
        </p:txBody>
      </p:sp>
    </p:spTree>
  </p:cSld>
  <p:clrMapOvr>
    <a:masterClrMapping/>
  </p:clrMapOvr>
  <p:transition spd="med">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97A6F641-4A84-48CE-8D37-66B2A957E76D}" type="slidenum">
              <a:rPr lang="de-DE"/>
              <a:pPr>
                <a:defRPr/>
              </a:pPr>
              <a:t>‹Nr.›</a:t>
            </a:fld>
            <a:endParaRPr lang="de-DE"/>
          </a:p>
        </p:txBody>
      </p:sp>
    </p:spTree>
  </p:cSld>
  <p:clrMapOvr>
    <a:masterClrMapping/>
  </p:clrMapOvr>
  <p:transition spd="med">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38C79F5-0EAE-49D6-B970-F78AA471F125}" type="slidenum">
              <a:rPr lang="de-DE"/>
              <a:pPr>
                <a:defRPr/>
              </a:pPr>
              <a:t>‹Nr.›</a:t>
            </a:fld>
            <a:endParaRPr lang="de-DE"/>
          </a:p>
        </p:txBody>
      </p:sp>
    </p:spTree>
  </p:cSld>
  <p:clrMapOvr>
    <a:masterClrMapping/>
  </p:clrMapOvr>
  <p:transition spd="med">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B624BBAD-37C2-4346-A3DF-6A5F1EA1C663}" type="slidenum">
              <a:rPr lang="de-DE"/>
              <a:pPr>
                <a:defRPr/>
              </a:pPr>
              <a:t>‹Nr.›</a:t>
            </a:fld>
            <a:endParaRPr lang="de-DE"/>
          </a:p>
        </p:txBody>
      </p:sp>
    </p:spTree>
  </p:cSld>
  <p:clrMapOvr>
    <a:masterClrMapping/>
  </p:clrMapOvr>
  <p:transition spd="med">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3F3560DB-2591-497D-B1ED-B2DA1531FA36}" type="slidenum">
              <a:rPr lang="de-DE"/>
              <a:pPr>
                <a:defRPr/>
              </a:pPr>
              <a:t>‹Nr.›</a:t>
            </a:fld>
            <a:endParaRPr lang="de-DE"/>
          </a:p>
        </p:txBody>
      </p:sp>
    </p:spTree>
  </p:cSld>
  <p:clrMapOvr>
    <a:masterClrMapping/>
  </p:clrMapOvr>
  <p:transition spd="med">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21CB6C01-A490-4472-B294-FB62256972C1}" type="slidenum">
              <a:rPr lang="de-DE"/>
              <a:pPr>
                <a:defRPr/>
              </a:pPr>
              <a:t>‹Nr.›</a:t>
            </a:fld>
            <a:endParaRPr lang="de-DE"/>
          </a:p>
        </p:txBody>
      </p:sp>
    </p:spTree>
  </p:cSld>
  <p:clrMapOvr>
    <a:masterClrMapping/>
  </p:clrMapOvr>
  <p:transition spd="med">
    <p:strips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6B6ECF78-443A-4609-9F92-412F0D5EF79B}" type="slidenum">
              <a:rPr lang="de-DE"/>
              <a:pPr>
                <a:defRPr/>
              </a:pPr>
              <a:t>‹Nr.›</a:t>
            </a:fld>
            <a:endParaRPr lang="de-DE"/>
          </a:p>
        </p:txBody>
      </p:sp>
    </p:spTree>
  </p:cSld>
  <p:clrMapOvr>
    <a:masterClrMapping/>
  </p:clrMapOvr>
  <p:transition spd="med">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2A885C77-8E1A-4FD6-B21A-DE48B0CDF2C9}" type="slidenum">
              <a:rPr lang="de-DE"/>
              <a:pPr>
                <a:defRPr/>
              </a:pPr>
              <a:t>‹Nr.›</a:t>
            </a:fld>
            <a:endParaRPr lang="de-DE"/>
          </a:p>
        </p:txBody>
      </p:sp>
    </p:spTree>
  </p:cSld>
  <p:clrMapOvr>
    <a:masterClrMapping/>
  </p:clrMapOvr>
  <p:transition spd="med">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08683230-1B60-4C97-9B8D-5D4F59588B06}" type="slidenum">
              <a:rPr lang="de-DE"/>
              <a:pPr>
                <a:defRPr/>
              </a:pPr>
              <a:t>‹Nr.›</a:t>
            </a:fld>
            <a:endParaRPr lang="de-DE"/>
          </a:p>
        </p:txBody>
      </p:sp>
    </p:spTree>
  </p:cSld>
  <p:clrMapOvr>
    <a:masterClrMapping/>
  </p:clrMapOvr>
  <p:transition spd="med">
    <p:strips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66"/>
            </a:gs>
          </a:gsLst>
          <a:lin ang="27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402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de-DE"/>
          </a:p>
        </p:txBody>
      </p:sp>
      <p:sp>
        <p:nvSpPr>
          <p:cNvPr id="1402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de-DE"/>
          </a:p>
        </p:txBody>
      </p:sp>
      <p:sp>
        <p:nvSpPr>
          <p:cNvPr id="1402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5C351401-976F-4728-9FFD-A9FE95A73C9F}"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ransition spd="med">
    <p:strips dir="r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D:\Eigene Dateien\Eigene Bilder\Digitalkamera\2006\2006 Taufe Rahel\Bilder Digitalkamera\100_2253b.jpg"/>
          <p:cNvPicPr>
            <a:picLocks noChangeAspect="1" noChangeArrowheads="1"/>
          </p:cNvPicPr>
          <p:nvPr/>
        </p:nvPicPr>
        <p:blipFill>
          <a:blip r:embed="rId2" cstate="print"/>
          <a:srcRect/>
          <a:stretch>
            <a:fillRect/>
          </a:stretch>
        </p:blipFill>
        <p:spPr bwMode="auto">
          <a:xfrm>
            <a:off x="0" y="0"/>
            <a:ext cx="5148000" cy="3860802"/>
          </a:xfrm>
          <a:prstGeom prst="rect">
            <a:avLst/>
          </a:prstGeom>
          <a:solidFill>
            <a:srgbClr val="FFFFFF">
              <a:shade val="85000"/>
            </a:srgbClr>
          </a:solidFill>
          <a:ln w="31750" cap="sq">
            <a:noFill/>
            <a:miter lim="800000"/>
          </a:ln>
          <a:effectLst/>
          <a:scene3d>
            <a:camera prst="orthographicFront"/>
            <a:lightRig rig="twoPt" dir="t">
              <a:rot lat="0" lon="0" rev="7200000"/>
            </a:lightRig>
          </a:scene3d>
          <a:sp3d>
            <a:contourClr>
              <a:srgbClr val="FFFFFF"/>
            </a:contourClr>
          </a:sp3d>
        </p:spPr>
      </p:pic>
      <p:pic>
        <p:nvPicPr>
          <p:cNvPr id="27653" name="Picture 5" descr="D:\Eigene Dateien\Eigene Bilder\GoodSalt CD1\lwjas0042.jpg"/>
          <p:cNvPicPr>
            <a:picLocks noChangeAspect="1" noChangeArrowheads="1"/>
          </p:cNvPicPr>
          <p:nvPr/>
        </p:nvPicPr>
        <p:blipFill>
          <a:blip r:embed="rId3"/>
          <a:srcRect/>
          <a:stretch>
            <a:fillRect/>
          </a:stretch>
        </p:blipFill>
        <p:spPr bwMode="auto">
          <a:xfrm>
            <a:off x="0" y="3771212"/>
            <a:ext cx="5148000" cy="3086788"/>
          </a:xfrm>
          <a:prstGeom prst="rect">
            <a:avLst/>
          </a:prstGeom>
          <a:solidFill>
            <a:srgbClr val="FFFFFF">
              <a:shade val="85000"/>
            </a:srgbClr>
          </a:solidFill>
          <a:ln w="31750" cap="sq">
            <a:noFill/>
            <a:miter lim="800000"/>
          </a:ln>
          <a:effectLst/>
          <a:scene3d>
            <a:camera prst="orthographicFront"/>
            <a:lightRig rig="twoPt" dir="t">
              <a:rot lat="0" lon="0" rev="7200000"/>
            </a:lightRig>
          </a:scene3d>
          <a:sp3d>
            <a:contourClr>
              <a:srgbClr val="FFFFFF"/>
            </a:contourClr>
          </a:sp3d>
        </p:spPr>
      </p:pic>
      <p:pic>
        <p:nvPicPr>
          <p:cNvPr id="27654" name="Picture 6" descr="D:\Eigene Dateien\Eigene Bilder\GoodSalt CD3\136lwjas0246 retuschiert.JPG"/>
          <p:cNvPicPr>
            <a:picLocks noChangeAspect="1" noChangeArrowheads="1"/>
          </p:cNvPicPr>
          <p:nvPr/>
        </p:nvPicPr>
        <p:blipFill>
          <a:blip r:embed="rId4"/>
          <a:srcRect l="4341" r="19534"/>
          <a:stretch>
            <a:fillRect/>
          </a:stretch>
        </p:blipFill>
        <p:spPr bwMode="auto">
          <a:xfrm>
            <a:off x="5133632" y="0"/>
            <a:ext cx="4010368" cy="6858000"/>
          </a:xfrm>
          <a:prstGeom prst="rect">
            <a:avLst/>
          </a:prstGeom>
          <a:noFill/>
        </p:spPr>
      </p:pic>
      <p:pic>
        <p:nvPicPr>
          <p:cNvPr id="27650" name="Picture 2" descr="D:\Eigene Dateien\Eigene Bilder\downloads\Spuren im Sand 01.jpg"/>
          <p:cNvPicPr>
            <a:picLocks noChangeAspect="1" noChangeArrowheads="1"/>
          </p:cNvPicPr>
          <p:nvPr/>
        </p:nvPicPr>
        <p:blipFill>
          <a:blip r:embed="rId5"/>
          <a:srcRect/>
          <a:stretch>
            <a:fillRect/>
          </a:stretch>
        </p:blipFill>
        <p:spPr bwMode="auto">
          <a:xfrm>
            <a:off x="2829526" y="2579345"/>
            <a:ext cx="3107811" cy="2330858"/>
          </a:xfrm>
          <a:prstGeom prst="ellipse">
            <a:avLst/>
          </a:prstGeom>
          <a:ln w="63500" cap="rnd">
            <a:solidFill>
              <a:srgbClr val="333333"/>
            </a:solidFill>
          </a:ln>
          <a:effectLst>
            <a:outerShdw blurRad="254000" dist="190500" dir="2700000" algn="ctr" rotWithShape="0">
              <a:schemeClr val="tx1">
                <a:alpha val="60000"/>
              </a:schemeClr>
            </a:outerShdw>
          </a:effectLst>
          <a:scene3d>
            <a:camera prst="orthographicFront"/>
            <a:lightRig rig="contrasting" dir="t">
              <a:rot lat="0" lon="0" rev="3000000"/>
            </a:lightRig>
          </a:scene3d>
          <a:sp3d contourW="7620">
            <a:bevelT w="95250" h="31750"/>
            <a:contourClr>
              <a:srgbClr val="333333"/>
            </a:contourClr>
          </a:sp3d>
        </p:spPr>
      </p:pic>
      <p:sp>
        <p:nvSpPr>
          <p:cNvPr id="9" name="Text Box 3"/>
          <p:cNvSpPr txBox="1">
            <a:spLocks noChangeArrowheads="1"/>
          </p:cNvSpPr>
          <p:nvPr/>
        </p:nvSpPr>
        <p:spPr bwMode="auto">
          <a:xfrm>
            <a:off x="2668045" y="2982064"/>
            <a:ext cx="3419605" cy="1569660"/>
          </a:xfrm>
          <a:prstGeom prst="rect">
            <a:avLst/>
          </a:prstGeom>
          <a:noFill/>
          <a:ln w="28575">
            <a:noFill/>
            <a:miter lim="800000"/>
            <a:headEnd/>
            <a:tailEnd/>
          </a:ln>
          <a:effectLst/>
        </p:spPr>
        <p:txBody>
          <a:bodyPr wrap="square" anchorCtr="1">
            <a:spAutoFit/>
            <a:scene3d>
              <a:camera prst="orthographicFront"/>
              <a:lightRig rig="threePt" dir="t"/>
            </a:scene3d>
            <a:sp3d extrusionH="57150">
              <a:bevelT w="50800" h="31750" prst="riblet"/>
            </a:sp3d>
          </a:bodyPr>
          <a:lstStyle/>
          <a:p>
            <a:pPr>
              <a:spcBef>
                <a:spcPct val="50000"/>
              </a:spcBef>
              <a:defRPr/>
            </a:pPr>
            <a:r>
              <a:rPr lang="de-DE" sz="3200" b="1" dirty="0">
                <a:solidFill>
                  <a:schemeClr val="bg1"/>
                </a:solidFill>
                <a:effectLst>
                  <a:outerShdw blurRad="254000" dist="114300" dir="2700000" algn="ctr" rotWithShape="0">
                    <a:schemeClr val="tx1">
                      <a:alpha val="60000"/>
                    </a:schemeClr>
                  </a:outerShdw>
                </a:effectLst>
                <a:latin typeface="Arial Black" pitchFamily="34" charset="0"/>
              </a:rPr>
              <a:t>In</a:t>
            </a:r>
            <a:r>
              <a:rPr lang="de-DE" sz="2400" b="1" dirty="0">
                <a:solidFill>
                  <a:schemeClr val="bg1"/>
                </a:solidFill>
                <a:effectLst>
                  <a:outerShdw blurRad="254000" dist="114300" dir="2700000" algn="ctr" rotWithShape="0">
                    <a:schemeClr val="tx1">
                      <a:alpha val="60000"/>
                    </a:schemeClr>
                  </a:outerShdw>
                </a:effectLst>
                <a:latin typeface="Arial Black" pitchFamily="34" charset="0"/>
              </a:rPr>
              <a:t> </a:t>
            </a:r>
            <a:r>
              <a:rPr lang="de-DE" sz="3200" b="1" dirty="0" smtClean="0">
                <a:solidFill>
                  <a:schemeClr val="bg1"/>
                </a:solidFill>
                <a:effectLst>
                  <a:outerShdw blurRad="254000" dist="114300" dir="2700000" algn="ctr" rotWithShape="0">
                    <a:schemeClr val="tx1">
                      <a:alpha val="60000"/>
                    </a:schemeClr>
                  </a:outerShdw>
                </a:effectLst>
                <a:latin typeface="Arial Black" pitchFamily="34" charset="0"/>
              </a:rPr>
              <a:t>der</a:t>
            </a:r>
            <a:br>
              <a:rPr lang="de-DE" sz="3200" b="1" dirty="0" smtClean="0">
                <a:solidFill>
                  <a:schemeClr val="bg1"/>
                </a:solidFill>
                <a:effectLst>
                  <a:outerShdw blurRad="254000" dist="114300" dir="2700000" algn="ctr" rotWithShape="0">
                    <a:schemeClr val="tx1">
                      <a:alpha val="60000"/>
                    </a:schemeClr>
                  </a:outerShdw>
                </a:effectLst>
                <a:latin typeface="Arial Black" pitchFamily="34" charset="0"/>
              </a:rPr>
            </a:br>
            <a:r>
              <a:rPr lang="de-DE" sz="3200" b="1" dirty="0" smtClean="0">
                <a:solidFill>
                  <a:schemeClr val="bg1"/>
                </a:solidFill>
                <a:effectLst>
                  <a:outerShdw blurRad="254000" dist="114300" dir="2700000" algn="ctr" rotWithShape="0">
                    <a:schemeClr val="tx1">
                      <a:alpha val="60000"/>
                    </a:schemeClr>
                  </a:outerShdw>
                </a:effectLst>
                <a:latin typeface="Arial Black" pitchFamily="34" charset="0"/>
              </a:rPr>
              <a:t>Nachfolge </a:t>
            </a:r>
            <a:r>
              <a:rPr lang="de-DE" sz="3200" b="1" dirty="0">
                <a:solidFill>
                  <a:schemeClr val="bg1"/>
                </a:solidFill>
                <a:effectLst>
                  <a:outerShdw blurRad="254000" dist="114300" dir="2700000" algn="ctr" rotWithShape="0">
                    <a:schemeClr val="tx1">
                      <a:alpha val="60000"/>
                    </a:schemeClr>
                  </a:outerShdw>
                </a:effectLst>
                <a:latin typeface="Arial Black" pitchFamily="34" charset="0"/>
              </a:rPr>
              <a:t>Christi</a:t>
            </a:r>
          </a:p>
        </p:txBody>
      </p:sp>
    </p:spTree>
  </p:cSld>
  <p:clrMapOvr>
    <a:masterClrMapping/>
  </p:clrMapOvr>
  <p:transition spd="med">
    <p:strips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Eigene Dateien\Eigene Bilder\Biblische Themen\Taufe\100_2253b.jpg"/>
          <p:cNvPicPr>
            <a:picLocks noChangeAspect="1" noChangeArrowheads="1"/>
          </p:cNvPicPr>
          <p:nvPr/>
        </p:nvPicPr>
        <p:blipFill>
          <a:blip r:embed="rId3"/>
          <a:srcRect/>
          <a:stretch>
            <a:fillRect/>
          </a:stretch>
        </p:blipFill>
        <p:spPr bwMode="auto">
          <a:xfrm>
            <a:off x="0" y="0"/>
            <a:ext cx="9144472"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Eigene Dateien\Eigene Bilder\Hintergründe\lwjal0145.jpg"/>
          <p:cNvPicPr>
            <a:picLocks noChangeAspect="1" noChangeArrowheads="1"/>
          </p:cNvPicPr>
          <p:nvPr/>
        </p:nvPicPr>
        <p:blipFill>
          <a:blip r:embed="rId3"/>
          <a:srcRect/>
          <a:stretch>
            <a:fillRect/>
          </a:stretch>
        </p:blipFill>
        <p:spPr bwMode="auto">
          <a:xfrm>
            <a:off x="-1" y="0"/>
            <a:ext cx="9143999" cy="6858000"/>
          </a:xfrm>
          <a:prstGeom prst="rect">
            <a:avLst/>
          </a:prstGeom>
          <a:noFill/>
        </p:spPr>
      </p:pic>
      <p:sp>
        <p:nvSpPr>
          <p:cNvPr id="3" name="Text Box 4"/>
          <p:cNvSpPr txBox="1">
            <a:spLocks noChangeArrowheads="1"/>
          </p:cNvSpPr>
          <p:nvPr/>
        </p:nvSpPr>
        <p:spPr bwMode="auto">
          <a:xfrm>
            <a:off x="3972911" y="828163"/>
            <a:ext cx="4524704" cy="5339923"/>
          </a:xfrm>
          <a:prstGeom prst="rect">
            <a:avLst/>
          </a:prstGeom>
          <a:noFill/>
        </p:spPr>
        <p:txBody>
          <a:bodyPr wrap="square" rtlCol="0">
            <a:spAutoFit/>
          </a:bodyPr>
          <a:lstStyle/>
          <a:p>
            <a:pPr algn="l">
              <a:defRPr/>
            </a:pPr>
            <a:r>
              <a:rPr lang="de-DE" sz="2600" dirty="0" smtClean="0">
                <a:effectLst>
                  <a:outerShdw blurRad="177800" dist="50800" dir="2700000" algn="ctr" rotWithShape="0">
                    <a:srgbClr val="000000">
                      <a:alpha val="35000"/>
                    </a:srgbClr>
                  </a:outerShdw>
                </a:effectLst>
              </a:rPr>
              <a:t>„Liebt ihr mich, so werdet ihr meine Gebote halten. Und ich will den Vater bitten, und er wird euch einen andern Tröster geben, dass er bei euch sei in Ewigkeit: den Geist der Wahrheit, den die Welt nicht empfangen kann, denn sie sieht ihn nicht und kennt ihn nicht. ... Wer meine Gebote hat und hält sie, der ist’s, der mich liebt.“</a:t>
            </a:r>
          </a:p>
          <a:p>
            <a:pPr algn="l">
              <a:spcBef>
                <a:spcPts val="600"/>
              </a:spcBef>
              <a:defRPr/>
            </a:pPr>
            <a:r>
              <a:rPr lang="de-DE" sz="2400" i="1" dirty="0" smtClean="0">
                <a:effectLst>
                  <a:outerShdw blurRad="177800" dist="50800" dir="2700000" algn="ctr" rotWithShape="0">
                    <a:srgbClr val="000000">
                      <a:alpha val="35000"/>
                    </a:srgbClr>
                  </a:outerShdw>
                </a:effectLst>
              </a:rPr>
              <a:t>                 Johannes 14,15-21</a:t>
            </a:r>
            <a:endParaRPr lang="de-DE" sz="2400" i="1" dirty="0">
              <a:effectLst>
                <a:outerShdw blurRad="177800" dist="50800" dir="2700000" algn="ctr" rotWithShape="0">
                  <a:srgbClr val="000000">
                    <a:alpha val="35000"/>
                  </a:srgbClr>
                </a:outerShdw>
              </a:effectLst>
            </a:endParaRPr>
          </a:p>
        </p:txBody>
      </p:sp>
    </p:spTree>
  </p:cSld>
  <p:clrMapOvr>
    <a:masterClrMapping/>
  </p:clrMapOvr>
  <p:transition spd="med">
    <p:strips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D:\Eigene Dateien\Eigene Bilder\GoodSalt CD1\lwjas0137.jpg"/>
          <p:cNvPicPr>
            <a:picLocks noChangeAspect="1" noChangeArrowheads="1"/>
          </p:cNvPicPr>
          <p:nvPr/>
        </p:nvPicPr>
        <p:blipFill>
          <a:blip r:embed="rId3"/>
          <a:srcRect r="3776"/>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Eigene Dateien\Eigene Bilder\Biblische Geschichten\Jesus\Der reiche Jüngling\0605036.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Eigene Dateien\Eigene Bilder\Menschen\Sonstige\31022947.jpg"/>
          <p:cNvPicPr>
            <a:picLocks noChangeAspect="1" noChangeArrowheads="1"/>
          </p:cNvPicPr>
          <p:nvPr/>
        </p:nvPicPr>
        <p:blipFill>
          <a:blip r:embed="rId3" cstate="print"/>
          <a:srcRect r="13353"/>
          <a:stretch>
            <a:fillRect/>
          </a:stretch>
        </p:blipFill>
        <p:spPr bwMode="auto">
          <a:xfrm>
            <a:off x="331205" y="1276985"/>
            <a:ext cx="3752064" cy="4024060"/>
          </a:xfrm>
          <a:prstGeom prst="rect">
            <a:avLst/>
          </a:prstGeom>
          <a:noFill/>
          <a:effectLst>
            <a:softEdge rad="63500"/>
          </a:effectLst>
        </p:spPr>
      </p:pic>
      <p:sp>
        <p:nvSpPr>
          <p:cNvPr id="3" name="Text Box 4"/>
          <p:cNvSpPr txBox="1">
            <a:spLocks noChangeArrowheads="1"/>
          </p:cNvSpPr>
          <p:nvPr/>
        </p:nvSpPr>
        <p:spPr bwMode="auto">
          <a:xfrm>
            <a:off x="4540470" y="1442459"/>
            <a:ext cx="4335516" cy="3739485"/>
          </a:xfrm>
          <a:prstGeom prst="rect">
            <a:avLst/>
          </a:prstGeom>
          <a:noFill/>
        </p:spPr>
        <p:txBody>
          <a:bodyPr wrap="square" rtlCol="0">
            <a:spAutoFit/>
          </a:bodyPr>
          <a:lstStyle/>
          <a:p>
            <a:pPr algn="l">
              <a:defRPr/>
            </a:pPr>
            <a:r>
              <a:rPr lang="de-DE" sz="2600" dirty="0" smtClean="0">
                <a:solidFill>
                  <a:schemeClr val="bg1"/>
                </a:solidFill>
                <a:effectLst>
                  <a:outerShdw blurRad="254000" dist="127000" dir="2700000" algn="ctr" rotWithShape="0">
                    <a:schemeClr val="tx1">
                      <a:alpha val="70000"/>
                    </a:schemeClr>
                  </a:outerShdw>
                </a:effectLst>
                <a:latin typeface="+mn-lt"/>
              </a:rPr>
              <a:t>„Denn fleischlich gesinnt sein ist Feindschaft gegen Gott, weil das Fleisch dem Gesetz Gottes nicht unter-tan ist; denn es </a:t>
            </a:r>
            <a:r>
              <a:rPr lang="de-DE" sz="2600" dirty="0" err="1" smtClean="0">
                <a:solidFill>
                  <a:schemeClr val="bg1"/>
                </a:solidFill>
                <a:effectLst>
                  <a:outerShdw blurRad="254000" dist="127000" dir="2700000" algn="ctr" rotWithShape="0">
                    <a:schemeClr val="tx1">
                      <a:alpha val="70000"/>
                    </a:schemeClr>
                  </a:outerShdw>
                </a:effectLst>
                <a:latin typeface="+mn-lt"/>
              </a:rPr>
              <a:t>vermag’s</a:t>
            </a:r>
            <a:r>
              <a:rPr lang="de-DE" sz="2600" dirty="0" smtClean="0">
                <a:solidFill>
                  <a:schemeClr val="bg1"/>
                </a:solidFill>
                <a:effectLst>
                  <a:outerShdw blurRad="254000" dist="127000" dir="2700000" algn="ctr" rotWithShape="0">
                    <a:schemeClr val="tx1">
                      <a:alpha val="70000"/>
                    </a:schemeClr>
                  </a:outerShdw>
                </a:effectLst>
                <a:latin typeface="+mn-lt"/>
              </a:rPr>
              <a:t> auch nicht. Die aber fleischlich sind, können  Gott nicht gefallen.“</a:t>
            </a:r>
          </a:p>
          <a:p>
            <a:pPr algn="l">
              <a:spcBef>
                <a:spcPts val="600"/>
              </a:spcBef>
              <a:defRPr/>
            </a:pPr>
            <a:r>
              <a:rPr lang="de-DE" sz="2400" i="1" dirty="0" smtClean="0">
                <a:solidFill>
                  <a:srgbClr val="FFFF99"/>
                </a:solidFill>
                <a:effectLst>
                  <a:outerShdw blurRad="254000" dist="127000" dir="2700000" algn="ctr" rotWithShape="0">
                    <a:schemeClr val="tx1">
                      <a:alpha val="70000"/>
                    </a:schemeClr>
                  </a:outerShdw>
                </a:effectLst>
                <a:latin typeface="+mn-lt"/>
              </a:rPr>
              <a:t>                       </a:t>
            </a:r>
            <a:r>
              <a:rPr lang="de-DE" sz="2200" i="1" dirty="0" smtClean="0">
                <a:solidFill>
                  <a:srgbClr val="FFFF99"/>
                </a:solidFill>
                <a:effectLst>
                  <a:outerShdw blurRad="254000" dist="127000" dir="2700000" algn="ctr" rotWithShape="0">
                    <a:schemeClr val="tx1">
                      <a:alpha val="70000"/>
                    </a:schemeClr>
                  </a:outerShdw>
                </a:effectLst>
                <a:latin typeface="+mn-lt"/>
              </a:rPr>
              <a:t>Römer 8,7.8</a:t>
            </a:r>
            <a:endParaRPr lang="de-DE" sz="2200" i="1" dirty="0">
              <a:solidFill>
                <a:srgbClr val="FFFF99"/>
              </a:solidFill>
              <a:effectLst>
                <a:outerShdw blurRad="254000" dist="127000" dir="2700000" algn="ctr" rotWithShape="0">
                  <a:schemeClr val="tx1">
                    <a:alpha val="70000"/>
                  </a:schemeClr>
                </a:outerShdw>
              </a:effectLst>
              <a:latin typeface="+mn-lt"/>
            </a:endParaRPr>
          </a:p>
        </p:txBody>
      </p:sp>
    </p:spTree>
  </p:cSld>
  <p:clrMapOvr>
    <a:masterClrMapping/>
  </p:clrMapOvr>
  <p:transition spd="med">
    <p:strips dir="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D:\Eigene Dateien\Eigene Bilder\Fotolia\Fotolia_4657546_S.jpg"/>
          <p:cNvPicPr>
            <a:picLocks noChangeAspect="1" noChangeArrowheads="1"/>
          </p:cNvPicPr>
          <p:nvPr/>
        </p:nvPicPr>
        <p:blipFill>
          <a:blip r:embed="rId3"/>
          <a:srcRect r="11111"/>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Eigene Dateien\Eigene Bilder\GoodSalt Hintergründe CD1\lwjal0139.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5" name="Text Box 4"/>
          <p:cNvSpPr txBox="1">
            <a:spLocks noChangeArrowheads="1"/>
          </p:cNvSpPr>
          <p:nvPr/>
        </p:nvSpPr>
        <p:spPr bwMode="auto">
          <a:xfrm>
            <a:off x="3925613" y="828163"/>
            <a:ext cx="4524704" cy="5386090"/>
          </a:xfrm>
          <a:prstGeom prst="rect">
            <a:avLst/>
          </a:prstGeom>
          <a:noFill/>
        </p:spPr>
        <p:txBody>
          <a:bodyPr wrap="square" rtlCol="0">
            <a:spAutoFit/>
          </a:bodyPr>
          <a:lstStyle/>
          <a:p>
            <a:pPr algn="l">
              <a:defRPr/>
            </a:pPr>
            <a:r>
              <a:rPr lang="de-DE" sz="2600" dirty="0" smtClean="0">
                <a:effectLst>
                  <a:outerShdw blurRad="177800" dist="50800" dir="2700000" algn="ctr" rotWithShape="0">
                    <a:srgbClr val="000000">
                      <a:alpha val="35000"/>
                    </a:srgbClr>
                  </a:outerShdw>
                </a:effectLst>
              </a:rPr>
              <a:t>„Daran erkennen wir, dass wir Gottes Kinder lieben, wenn wir Gott lieben und seine Gebote halten. Denn das ist die Liebe zu Gott, dass wir seine Gebote halten; und seine Gebote sind nicht schwer. Denn alles, was von Gott geboren ist, überwindet die Welt; und unser Glaube ist der Sieg, der</a:t>
            </a:r>
            <a:r>
              <a:rPr lang="de-DE" dirty="0" smtClean="0">
                <a:effectLst>
                  <a:outerShdw blurRad="177800" dist="50800" dir="2700000" algn="ctr" rotWithShape="0">
                    <a:srgbClr val="000000">
                      <a:alpha val="35000"/>
                    </a:srgbClr>
                  </a:outerShdw>
                </a:effectLst>
              </a:rPr>
              <a:t> </a:t>
            </a:r>
            <a:r>
              <a:rPr lang="de-DE" sz="2600" dirty="0" smtClean="0">
                <a:effectLst>
                  <a:outerShdw blurRad="177800" dist="50800" dir="2700000" algn="ctr" rotWithShape="0">
                    <a:srgbClr val="000000">
                      <a:alpha val="35000"/>
                    </a:srgbClr>
                  </a:outerShdw>
                </a:effectLst>
              </a:rPr>
              <a:t>die</a:t>
            </a:r>
            <a:r>
              <a:rPr lang="de-DE" dirty="0" smtClean="0">
                <a:effectLst>
                  <a:outerShdw blurRad="177800" dist="50800" dir="2700000" algn="ctr" rotWithShape="0">
                    <a:srgbClr val="000000">
                      <a:alpha val="35000"/>
                    </a:srgbClr>
                  </a:outerShdw>
                </a:effectLst>
              </a:rPr>
              <a:t> </a:t>
            </a:r>
            <a:r>
              <a:rPr lang="de-DE" sz="2600" dirty="0" smtClean="0">
                <a:effectLst>
                  <a:outerShdw blurRad="177800" dist="50800" dir="2700000" algn="ctr" rotWithShape="0">
                    <a:srgbClr val="000000">
                      <a:alpha val="35000"/>
                    </a:srgbClr>
                  </a:outerShdw>
                </a:effectLst>
              </a:rPr>
              <a:t>Welt</a:t>
            </a:r>
            <a:r>
              <a:rPr lang="de-DE" dirty="0" smtClean="0">
                <a:effectLst>
                  <a:outerShdw blurRad="177800" dist="50800" dir="2700000" algn="ctr" rotWithShape="0">
                    <a:srgbClr val="000000">
                      <a:alpha val="35000"/>
                    </a:srgbClr>
                  </a:outerShdw>
                </a:effectLst>
              </a:rPr>
              <a:t> </a:t>
            </a:r>
            <a:r>
              <a:rPr lang="de-DE" sz="2600" dirty="0" smtClean="0">
                <a:effectLst>
                  <a:outerShdw blurRad="177800" dist="50800" dir="2700000" algn="ctr" rotWithShape="0">
                    <a:srgbClr val="000000">
                      <a:alpha val="35000"/>
                    </a:srgbClr>
                  </a:outerShdw>
                </a:effectLst>
              </a:rPr>
              <a:t>überwunden</a:t>
            </a:r>
            <a:r>
              <a:rPr lang="de-DE" dirty="0" smtClean="0">
                <a:effectLst>
                  <a:outerShdw blurRad="177800" dist="50800" dir="2700000" algn="ctr" rotWithShape="0">
                    <a:srgbClr val="000000">
                      <a:alpha val="35000"/>
                    </a:srgbClr>
                  </a:outerShdw>
                </a:effectLst>
              </a:rPr>
              <a:t> </a:t>
            </a:r>
            <a:r>
              <a:rPr lang="de-DE" sz="2600" dirty="0" smtClean="0">
                <a:effectLst>
                  <a:outerShdw blurRad="177800" dist="50800" dir="2700000" algn="ctr" rotWithShape="0">
                    <a:srgbClr val="000000">
                      <a:alpha val="35000"/>
                    </a:srgbClr>
                  </a:outerShdw>
                </a:effectLst>
              </a:rPr>
              <a:t>hat.“</a:t>
            </a:r>
          </a:p>
          <a:p>
            <a:pPr algn="l">
              <a:spcBef>
                <a:spcPts val="1200"/>
              </a:spcBef>
              <a:defRPr/>
            </a:pPr>
            <a:r>
              <a:rPr lang="de-DE" sz="2200" i="1" dirty="0" smtClean="0">
                <a:effectLst>
                  <a:outerShdw blurRad="177800" dist="50800" dir="2700000" algn="ctr" rotWithShape="0">
                    <a:srgbClr val="000000">
                      <a:alpha val="35000"/>
                    </a:srgbClr>
                  </a:outerShdw>
                </a:effectLst>
              </a:rPr>
              <a:t>                      1. Johannes 5,2-4</a:t>
            </a:r>
            <a:endParaRPr lang="de-DE" sz="2200" i="1" dirty="0">
              <a:effectLst>
                <a:outerShdw blurRad="177800" dist="50800" dir="2700000" algn="ctr" rotWithShape="0">
                  <a:srgbClr val="000000">
                    <a:alpha val="35000"/>
                  </a:srgbClr>
                </a:outerShdw>
              </a:effectLst>
            </a:endParaRPr>
          </a:p>
        </p:txBody>
      </p:sp>
    </p:spTree>
  </p:cSld>
  <p:clrMapOvr>
    <a:masterClrMapping/>
  </p:clrMapOvr>
  <p:transition spd="med">
    <p:strips dir="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Eigene Dateien\Eigene Bilder\GoodSalt Hintergründe CD1\lwjal0139.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5" name="Text Box 4"/>
          <p:cNvSpPr txBox="1">
            <a:spLocks noChangeArrowheads="1"/>
          </p:cNvSpPr>
          <p:nvPr/>
        </p:nvSpPr>
        <p:spPr bwMode="auto">
          <a:xfrm>
            <a:off x="3925613" y="1758357"/>
            <a:ext cx="4524704" cy="3385542"/>
          </a:xfrm>
          <a:prstGeom prst="rect">
            <a:avLst/>
          </a:prstGeom>
          <a:noFill/>
        </p:spPr>
        <p:txBody>
          <a:bodyPr wrap="square" rtlCol="0">
            <a:spAutoFit/>
          </a:bodyPr>
          <a:lstStyle/>
          <a:p>
            <a:pPr algn="l">
              <a:defRPr/>
            </a:pPr>
            <a:r>
              <a:rPr lang="de-DE" sz="2600" dirty="0" smtClean="0">
                <a:effectLst>
                  <a:outerShdw blurRad="177800" dist="50800" dir="2700000" algn="ctr" rotWithShape="0">
                    <a:srgbClr val="000000">
                      <a:alpha val="35000"/>
                    </a:srgbClr>
                  </a:outerShdw>
                </a:effectLst>
              </a:rPr>
              <a:t>„Und daran merken wir, dass wir ihn kennen, wenn wir seine Gebote halten. ... Wer aber sein Wort hält, in dem ist wahrlich die Liebe Gottes vollkommen. Daran erkennen wir, dass wir in ihm sind.“</a:t>
            </a:r>
          </a:p>
          <a:p>
            <a:pPr algn="l">
              <a:spcBef>
                <a:spcPts val="1200"/>
              </a:spcBef>
              <a:defRPr/>
            </a:pPr>
            <a:r>
              <a:rPr lang="de-DE" sz="2200" i="1" dirty="0" smtClean="0">
                <a:effectLst>
                  <a:outerShdw blurRad="177800" dist="50800" dir="2700000" algn="ctr" rotWithShape="0">
                    <a:srgbClr val="000000">
                      <a:alpha val="35000"/>
                    </a:srgbClr>
                  </a:outerShdw>
                </a:effectLst>
              </a:rPr>
              <a:t>                         1. Johannes 2,3-5</a:t>
            </a:r>
            <a:endParaRPr lang="de-DE" sz="2200" i="1" dirty="0">
              <a:effectLst>
                <a:outerShdw blurRad="177800" dist="50800" dir="2700000" algn="ctr" rotWithShape="0">
                  <a:srgbClr val="000000">
                    <a:alpha val="35000"/>
                  </a:srgbClr>
                </a:outerShdw>
              </a:effectLst>
            </a:endParaRPr>
          </a:p>
        </p:txBody>
      </p:sp>
    </p:spTree>
  </p:cSld>
  <p:clrMapOvr>
    <a:masterClrMapping/>
  </p:clrMapOvr>
  <p:transition spd="med">
    <p:strips dir="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D:\Eigene Dateien\Eigene Bilder\GoodSalt CD4\118lwjas0334.jpg"/>
          <p:cNvPicPr>
            <a:picLocks noChangeAspect="1" noChangeArrowheads="1"/>
          </p:cNvPicPr>
          <p:nvPr/>
        </p:nvPicPr>
        <p:blipFill>
          <a:blip r:embed="rId3"/>
          <a:srcRect t="15402" b="1839"/>
          <a:stretch>
            <a:fillRect/>
          </a:stretch>
        </p:blipFill>
        <p:spPr bwMode="auto">
          <a:xfrm>
            <a:off x="1189056" y="0"/>
            <a:ext cx="6765889"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Eigene Dateien\Eigene Bilder\GoodSalt CD1\lwjas0222.jpg"/>
          <p:cNvPicPr>
            <a:picLocks noChangeAspect="1" noChangeArrowheads="1"/>
          </p:cNvPicPr>
          <p:nvPr/>
        </p:nvPicPr>
        <p:blipFill>
          <a:blip r:embed="rId3"/>
          <a:srcRect/>
          <a:stretch>
            <a:fillRect/>
          </a:stretch>
        </p:blipFill>
        <p:spPr bwMode="auto">
          <a:xfrm>
            <a:off x="189186" y="966752"/>
            <a:ext cx="3673366" cy="5355080"/>
          </a:xfrm>
          <a:prstGeom prst="rect">
            <a:avLst/>
          </a:prstGeom>
          <a:noFill/>
          <a:effectLst>
            <a:softEdge rad="127000"/>
          </a:effectLst>
        </p:spPr>
      </p:pic>
      <p:sp>
        <p:nvSpPr>
          <p:cNvPr id="3" name="Text Box 4"/>
          <p:cNvSpPr txBox="1">
            <a:spLocks noChangeArrowheads="1"/>
          </p:cNvSpPr>
          <p:nvPr/>
        </p:nvSpPr>
        <p:spPr bwMode="auto">
          <a:xfrm>
            <a:off x="4209393" y="1095618"/>
            <a:ext cx="4272455" cy="4939814"/>
          </a:xfrm>
          <a:prstGeom prst="rect">
            <a:avLst/>
          </a:prstGeom>
          <a:noFill/>
        </p:spPr>
        <p:txBody>
          <a:bodyPr wrap="square" rtlCol="0">
            <a:spAutoFit/>
          </a:bodyPr>
          <a:lstStyle/>
          <a:p>
            <a:pPr algn="l">
              <a:defRPr/>
            </a:pPr>
            <a:r>
              <a:rPr lang="de-DE" sz="2600" dirty="0" smtClean="0">
                <a:solidFill>
                  <a:schemeClr val="bg1"/>
                </a:solidFill>
                <a:effectLst>
                  <a:outerShdw blurRad="254000" dist="127000" dir="2700000" algn="ctr" rotWithShape="0">
                    <a:schemeClr val="tx1">
                      <a:alpha val="70000"/>
                    </a:schemeClr>
                  </a:outerShdw>
                </a:effectLst>
                <a:latin typeface="+mn-lt"/>
              </a:rPr>
              <a:t>„Denn wenn wir mutwillig sündigen, nachdem wir die Erkenntnis der Wahrheit empfangen haben, haben wir hinfort kein andres Opfer mehr für die Sünden, sondern nichts als ein schreckliches Warten auf das Gericht und das gierige Feuer, das die Widersacher verzehren wird.“</a:t>
            </a:r>
          </a:p>
          <a:p>
            <a:pPr algn="l">
              <a:spcBef>
                <a:spcPts val="600"/>
              </a:spcBef>
              <a:defRPr/>
            </a:pPr>
            <a:r>
              <a:rPr lang="de-DE" sz="2400" i="1" dirty="0" smtClean="0">
                <a:solidFill>
                  <a:srgbClr val="FFFF99"/>
                </a:solidFill>
                <a:effectLst>
                  <a:outerShdw blurRad="254000" dist="127000" dir="2700000" algn="ctr" rotWithShape="0">
                    <a:schemeClr val="tx1">
                      <a:alpha val="70000"/>
                    </a:schemeClr>
                  </a:outerShdw>
                </a:effectLst>
                <a:latin typeface="+mn-lt"/>
              </a:rPr>
              <a:t>                    </a:t>
            </a:r>
            <a:r>
              <a:rPr lang="de-DE" sz="2200" i="1" dirty="0" smtClean="0">
                <a:solidFill>
                  <a:srgbClr val="FFFF99"/>
                </a:solidFill>
                <a:effectLst>
                  <a:outerShdw blurRad="254000" dist="127000" dir="2700000" algn="ctr" rotWithShape="0">
                    <a:schemeClr val="tx1">
                      <a:alpha val="70000"/>
                    </a:schemeClr>
                  </a:outerShdw>
                </a:effectLst>
                <a:latin typeface="+mn-lt"/>
              </a:rPr>
              <a:t>Hebräer 10,26.27</a:t>
            </a:r>
            <a:endParaRPr lang="de-DE" sz="2200" i="1" dirty="0">
              <a:solidFill>
                <a:srgbClr val="FFFF99"/>
              </a:solidFill>
              <a:effectLst>
                <a:outerShdw blurRad="254000" dist="127000" dir="2700000" algn="ctr" rotWithShape="0">
                  <a:schemeClr val="tx1">
                    <a:alpha val="70000"/>
                  </a:schemeClr>
                </a:outerShdw>
              </a:effectLst>
              <a:latin typeface="+mn-lt"/>
            </a:endParaRPr>
          </a:p>
        </p:txBody>
      </p:sp>
    </p:spTree>
  </p:cSld>
  <p:clrMapOvr>
    <a:masterClrMapping/>
  </p:clrMapOvr>
  <p:transition spd="med">
    <p:strips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4" name="Picture 6" descr="D:\Eigene Dateien\Eigene Bilder\GoodSalt CD1\lwjas0132.jpg"/>
          <p:cNvPicPr>
            <a:picLocks noChangeAspect="1" noChangeArrowheads="1"/>
          </p:cNvPicPr>
          <p:nvPr/>
        </p:nvPicPr>
        <p:blipFill>
          <a:blip r:embed="rId3"/>
          <a:srcRect l="12867" r="32032"/>
          <a:stretch>
            <a:fillRect/>
          </a:stretch>
        </p:blipFill>
        <p:spPr bwMode="auto">
          <a:xfrm>
            <a:off x="-47298" y="515102"/>
            <a:ext cx="4461641" cy="5827796"/>
          </a:xfrm>
          <a:prstGeom prst="rect">
            <a:avLst/>
          </a:prstGeom>
          <a:noFill/>
          <a:effectLst>
            <a:softEdge rad="317500"/>
          </a:effectLst>
        </p:spPr>
      </p:pic>
      <p:sp>
        <p:nvSpPr>
          <p:cNvPr id="5122" name="Text Box 2"/>
          <p:cNvSpPr txBox="1">
            <a:spLocks noChangeArrowheads="1"/>
          </p:cNvSpPr>
          <p:nvPr/>
        </p:nvSpPr>
        <p:spPr bwMode="auto">
          <a:xfrm>
            <a:off x="5487988" y="3089275"/>
            <a:ext cx="3260725" cy="366713"/>
          </a:xfrm>
          <a:prstGeom prst="rect">
            <a:avLst/>
          </a:prstGeom>
          <a:noFill/>
          <a:ln w="9525">
            <a:noFill/>
            <a:miter lim="800000"/>
            <a:headEnd/>
            <a:tailEnd/>
          </a:ln>
        </p:spPr>
        <p:txBody>
          <a:bodyPr>
            <a:spAutoFit/>
          </a:bodyPr>
          <a:lstStyle/>
          <a:p>
            <a:pPr algn="l"/>
            <a:endParaRPr lang="de-DE" sz="1800"/>
          </a:p>
        </p:txBody>
      </p:sp>
      <p:sp>
        <p:nvSpPr>
          <p:cNvPr id="656387" name="AutoShape 3"/>
          <p:cNvSpPr>
            <a:spLocks noChangeArrowheads="1"/>
          </p:cNvSpPr>
          <p:nvPr/>
        </p:nvSpPr>
        <p:spPr bwMode="auto">
          <a:xfrm>
            <a:off x="4356100" y="2808288"/>
            <a:ext cx="4643438" cy="2736850"/>
          </a:xfrm>
          <a:prstGeom prst="roundRect">
            <a:avLst>
              <a:gd name="adj" fmla="val 16667"/>
            </a:avLst>
          </a:prstGeom>
          <a:gradFill rotWithShape="1">
            <a:gsLst>
              <a:gs pos="0">
                <a:srgbClr val="000066"/>
              </a:gs>
              <a:gs pos="100000">
                <a:schemeClr val="tx1"/>
              </a:gs>
            </a:gsLst>
            <a:lin ang="18900000" scaled="1"/>
          </a:gradFill>
          <a:ln w="19050">
            <a:solidFill>
              <a:schemeClr val="tx1"/>
            </a:solidFill>
            <a:round/>
            <a:headEnd/>
            <a:tailEnd/>
          </a:ln>
          <a:effectLst>
            <a:outerShdw blurRad="254000" dist="215900" dir="2700000" algn="ctr" rotWithShape="0">
              <a:schemeClr val="tx1">
                <a:alpha val="60000"/>
              </a:schemeClr>
            </a:outerShdw>
          </a:effectLst>
        </p:spPr>
        <p:txBody>
          <a:bodyPr wrap="none" anchor="ctr"/>
          <a:lstStyle/>
          <a:p>
            <a:pPr>
              <a:defRPr/>
            </a:pPr>
            <a:endParaRPr lang="de-DE"/>
          </a:p>
        </p:txBody>
      </p:sp>
      <p:sp>
        <p:nvSpPr>
          <p:cNvPr id="5125" name="Text Box 5"/>
          <p:cNvSpPr txBox="1">
            <a:spLocks noChangeArrowheads="1"/>
          </p:cNvSpPr>
          <p:nvPr/>
        </p:nvSpPr>
        <p:spPr bwMode="auto">
          <a:xfrm>
            <a:off x="7313613" y="6299200"/>
            <a:ext cx="1668462" cy="396875"/>
          </a:xfrm>
          <a:prstGeom prst="rect">
            <a:avLst/>
          </a:prstGeom>
          <a:noFill/>
          <a:ln w="9525">
            <a:noFill/>
            <a:miter lim="800000"/>
            <a:headEnd/>
            <a:tailEnd/>
          </a:ln>
        </p:spPr>
        <p:txBody>
          <a:bodyPr>
            <a:spAutoFit/>
          </a:bodyPr>
          <a:lstStyle/>
          <a:p>
            <a:pPr algn="l">
              <a:spcBef>
                <a:spcPct val="50000"/>
              </a:spcBef>
            </a:pPr>
            <a:r>
              <a:rPr lang="en-US" dirty="0">
                <a:solidFill>
                  <a:schemeClr val="bg1"/>
                </a:solidFill>
                <a:effectLst>
                  <a:outerShdw blurRad="254000" dist="215900" dir="2700000" algn="ctr" rotWithShape="0">
                    <a:schemeClr val="tx1">
                      <a:alpha val="80000"/>
                    </a:schemeClr>
                  </a:outerShdw>
                </a:effectLst>
                <a:latin typeface="Arial Narrow" pitchFamily="34" charset="0"/>
              </a:rPr>
              <a:t>© Olaf Schröer</a:t>
            </a:r>
            <a:endParaRPr lang="de-DE" dirty="0">
              <a:solidFill>
                <a:schemeClr val="bg1"/>
              </a:solidFill>
              <a:effectLst>
                <a:outerShdw blurRad="254000" dist="215900" dir="2700000" algn="ctr" rotWithShape="0">
                  <a:schemeClr val="tx1">
                    <a:alpha val="80000"/>
                  </a:schemeClr>
                </a:outerShdw>
              </a:effectLst>
              <a:latin typeface="Arial Narrow" pitchFamily="34" charset="0"/>
            </a:endParaRPr>
          </a:p>
        </p:txBody>
      </p:sp>
      <p:sp>
        <p:nvSpPr>
          <p:cNvPr id="12" name="Text Box 3"/>
          <p:cNvSpPr txBox="1">
            <a:spLocks noChangeArrowheads="1"/>
          </p:cNvSpPr>
          <p:nvPr/>
        </p:nvSpPr>
        <p:spPr bwMode="auto">
          <a:xfrm>
            <a:off x="4348480" y="361950"/>
            <a:ext cx="4618038" cy="1322388"/>
          </a:xfrm>
          <a:prstGeom prst="rect">
            <a:avLst/>
          </a:prstGeom>
          <a:noFill/>
          <a:ln w="28575">
            <a:noFill/>
            <a:miter lim="800000"/>
            <a:headEnd/>
            <a:tailEnd/>
          </a:ln>
          <a:effectLst/>
        </p:spPr>
        <p:txBody>
          <a:bodyPr anchorCtr="1">
            <a:spAutoFit/>
          </a:bodyPr>
          <a:lstStyle/>
          <a:p>
            <a:pPr>
              <a:spcBef>
                <a:spcPct val="50000"/>
              </a:spcBef>
              <a:defRPr/>
            </a:pPr>
            <a:r>
              <a:rPr lang="de-DE" sz="4000" b="1" dirty="0">
                <a:solidFill>
                  <a:schemeClr val="bg1"/>
                </a:solidFill>
                <a:effectLst>
                  <a:outerShdw blurRad="127000" dist="127000" dir="2700000" algn="ctr" rotWithShape="0">
                    <a:schemeClr val="tx1">
                      <a:alpha val="60000"/>
                    </a:schemeClr>
                  </a:outerShdw>
                </a:effectLst>
                <a:latin typeface="Arial Rounded MT Bold" pitchFamily="34" charset="0"/>
              </a:rPr>
              <a:t>In der Nachfolge Christi</a:t>
            </a:r>
          </a:p>
        </p:txBody>
      </p:sp>
      <p:sp>
        <p:nvSpPr>
          <p:cNvPr id="8" name="Text Box 4"/>
          <p:cNvSpPr txBox="1">
            <a:spLocks noChangeArrowheads="1"/>
          </p:cNvSpPr>
          <p:nvPr/>
        </p:nvSpPr>
        <p:spPr bwMode="auto">
          <a:xfrm>
            <a:off x="4262284" y="3121025"/>
            <a:ext cx="4881710" cy="2031325"/>
          </a:xfrm>
          <a:prstGeom prst="rect">
            <a:avLst/>
          </a:prstGeom>
          <a:noFill/>
          <a:ln w="9525">
            <a:noFill/>
            <a:miter lim="800000"/>
            <a:headEnd/>
            <a:tailEnd/>
          </a:ln>
          <a:effectLst/>
        </p:spPr>
        <p:txBody>
          <a:bodyPr wrap="square">
            <a:spAutoFit/>
          </a:bodyPr>
          <a:lstStyle/>
          <a:p>
            <a:pPr>
              <a:spcBef>
                <a:spcPct val="50000"/>
              </a:spcBef>
              <a:defRPr/>
            </a:pPr>
            <a:r>
              <a:rPr lang="de-DE" sz="4200" b="1" dirty="0">
                <a:solidFill>
                  <a:schemeClr val="bg1"/>
                </a:solidFill>
                <a:effectLst>
                  <a:outerShdw blurRad="127000" dist="127000" dir="2700000" algn="ctr" rotWithShape="0">
                    <a:schemeClr val="tx1">
                      <a:alpha val="60000"/>
                    </a:schemeClr>
                  </a:outerShdw>
                </a:effectLst>
                <a:latin typeface="Arial Narrow" pitchFamily="34" charset="0"/>
              </a:rPr>
              <a:t>Thema </a:t>
            </a:r>
            <a:r>
              <a:rPr lang="de-DE" sz="4200" b="1" dirty="0" smtClean="0">
                <a:solidFill>
                  <a:schemeClr val="bg1"/>
                </a:solidFill>
                <a:effectLst>
                  <a:outerShdw blurRad="127000" dist="127000" dir="2700000" algn="ctr" rotWithShape="0">
                    <a:schemeClr val="tx1">
                      <a:alpha val="60000"/>
                    </a:schemeClr>
                  </a:outerShdw>
                </a:effectLst>
                <a:latin typeface="Arial Narrow" pitchFamily="34" charset="0"/>
              </a:rPr>
              <a:t>9:</a:t>
            </a:r>
            <a:r>
              <a:rPr lang="de-DE" sz="4200" b="1" dirty="0">
                <a:solidFill>
                  <a:schemeClr val="bg1"/>
                </a:solidFill>
                <a:effectLst>
                  <a:outerShdw blurRad="127000" dist="127000" dir="2700000" algn="ctr" rotWithShape="0">
                    <a:schemeClr val="tx1">
                      <a:alpha val="60000"/>
                    </a:schemeClr>
                  </a:outerShdw>
                </a:effectLst>
                <a:latin typeface="Arial Narrow" pitchFamily="34" charset="0"/>
              </a:rPr>
              <a:t/>
            </a:r>
            <a:br>
              <a:rPr lang="de-DE" sz="4200" b="1" dirty="0">
                <a:solidFill>
                  <a:schemeClr val="bg1"/>
                </a:solidFill>
                <a:effectLst>
                  <a:outerShdw blurRad="127000" dist="127000" dir="2700000" algn="ctr" rotWithShape="0">
                    <a:schemeClr val="tx1">
                      <a:alpha val="60000"/>
                    </a:schemeClr>
                  </a:outerShdw>
                </a:effectLst>
                <a:latin typeface="Arial Narrow" pitchFamily="34" charset="0"/>
              </a:rPr>
            </a:br>
            <a:r>
              <a:rPr lang="de-DE" sz="4200" b="1" dirty="0" smtClean="0">
                <a:solidFill>
                  <a:schemeClr val="bg1"/>
                </a:solidFill>
                <a:effectLst>
                  <a:outerShdw blurRad="127000" dist="127000" dir="2700000" algn="ctr" rotWithShape="0">
                    <a:schemeClr val="tx1">
                      <a:alpha val="60000"/>
                    </a:schemeClr>
                  </a:outerShdw>
                </a:effectLst>
                <a:latin typeface="Arial Narrow" pitchFamily="34" charset="0"/>
              </a:rPr>
              <a:t>Welche Sünde würde Gott nicht vergeben?</a:t>
            </a:r>
            <a:endParaRPr lang="de-DE" sz="4200" b="1" dirty="0">
              <a:solidFill>
                <a:schemeClr val="bg1"/>
              </a:solidFill>
              <a:effectLst>
                <a:outerShdw blurRad="127000" dist="127000" dir="2700000" algn="ctr" rotWithShape="0">
                  <a:schemeClr val="tx1">
                    <a:alpha val="60000"/>
                  </a:schemeClr>
                </a:outerShdw>
              </a:effectLst>
              <a:latin typeface="Arial Narrow" pitchFamily="34" charset="0"/>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600" decel="100000"/>
                                        <p:tgtEl>
                                          <p:spTgt spid="8"/>
                                        </p:tgtEl>
                                      </p:cBhvr>
                                    </p:animEffect>
                                    <p:anim calcmode="lin" valueType="num">
                                      <p:cBhvr>
                                        <p:cTn id="8" dur="1600" decel="100000" fill="hold"/>
                                        <p:tgtEl>
                                          <p:spTgt spid="8"/>
                                        </p:tgtEl>
                                        <p:attrNameLst>
                                          <p:attrName>style.rotation</p:attrName>
                                        </p:attrNameLst>
                                      </p:cBhvr>
                                      <p:tavLst>
                                        <p:tav tm="0">
                                          <p:val>
                                            <p:fltVal val="-90"/>
                                          </p:val>
                                        </p:tav>
                                        <p:tav tm="100000">
                                          <p:val>
                                            <p:fltVal val="0"/>
                                          </p:val>
                                        </p:tav>
                                      </p:tavLst>
                                    </p:anim>
                                    <p:anim calcmode="lin" valueType="num">
                                      <p:cBhvr>
                                        <p:cTn id="9" dur="1600" decel="100000" fill="hold"/>
                                        <p:tgtEl>
                                          <p:spTgt spid="8"/>
                                        </p:tgtEl>
                                        <p:attrNameLst>
                                          <p:attrName>ppt_x</p:attrName>
                                        </p:attrNameLst>
                                      </p:cBhvr>
                                      <p:tavLst>
                                        <p:tav tm="0">
                                          <p:val>
                                            <p:strVal val="#ppt_x+0.4"/>
                                          </p:val>
                                        </p:tav>
                                        <p:tav tm="100000">
                                          <p:val>
                                            <p:strVal val="#ppt_x-0.05"/>
                                          </p:val>
                                        </p:tav>
                                      </p:tavLst>
                                    </p:anim>
                                    <p:anim calcmode="lin" valueType="num">
                                      <p:cBhvr>
                                        <p:cTn id="10" dur="1600" decel="100000" fill="hold"/>
                                        <p:tgtEl>
                                          <p:spTgt spid="8"/>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8"/>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Eigene Dateien\Eigene Bilder\Fotolia\Fotolia_6686999_S.jpg"/>
          <p:cNvPicPr>
            <a:picLocks noChangeAspect="1" noChangeArrowheads="1"/>
          </p:cNvPicPr>
          <p:nvPr/>
        </p:nvPicPr>
        <p:blipFill>
          <a:blip r:embed="rId3"/>
          <a:srcRect l="6284" r="4827"/>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Eigene Dateien\Eigene Bilder\GoodSalt Hintergründe CD2\lwjap000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Text Box 4"/>
          <p:cNvSpPr txBox="1">
            <a:spLocks noChangeArrowheads="1"/>
          </p:cNvSpPr>
          <p:nvPr/>
        </p:nvSpPr>
        <p:spPr bwMode="auto">
          <a:xfrm>
            <a:off x="4099035" y="3019011"/>
            <a:ext cx="4382814" cy="3139321"/>
          </a:xfrm>
          <a:prstGeom prst="rect">
            <a:avLst/>
          </a:prstGeom>
          <a:noFill/>
        </p:spPr>
        <p:txBody>
          <a:bodyPr wrap="square" rtlCol="0">
            <a:spAutoFit/>
          </a:bodyPr>
          <a:lstStyle/>
          <a:p>
            <a:pPr algn="l">
              <a:defRPr/>
            </a:pPr>
            <a:r>
              <a:rPr lang="de-DE" sz="3200" dirty="0" smtClean="0">
                <a:solidFill>
                  <a:schemeClr val="bg1"/>
                </a:solidFill>
                <a:effectLst>
                  <a:outerShdw blurRad="254000" dist="127000" dir="2700000" algn="ctr" rotWithShape="0">
                    <a:schemeClr val="tx1">
                      <a:alpha val="70000"/>
                    </a:schemeClr>
                  </a:outerShdw>
                </a:effectLst>
                <a:latin typeface="+mn-lt"/>
              </a:rPr>
              <a:t>„Und betrübt nicht den heiligen Geist Gottes, mit dem ihr versiegelt seid für den Tag der Erlösung.“</a:t>
            </a:r>
          </a:p>
          <a:p>
            <a:pPr algn="l">
              <a:spcBef>
                <a:spcPts val="1200"/>
              </a:spcBef>
              <a:defRPr/>
            </a:pPr>
            <a:r>
              <a:rPr lang="de-DE" sz="2800" i="1" dirty="0" smtClean="0">
                <a:solidFill>
                  <a:srgbClr val="FFFF99"/>
                </a:solidFill>
                <a:effectLst>
                  <a:outerShdw blurRad="254000" dist="127000" dir="2700000" algn="ctr" rotWithShape="0">
                    <a:schemeClr val="tx1">
                      <a:alpha val="70000"/>
                    </a:schemeClr>
                  </a:outerShdw>
                </a:effectLst>
                <a:latin typeface="+mn-lt"/>
              </a:rPr>
              <a:t>                 Epheser 4,30</a:t>
            </a:r>
            <a:endParaRPr lang="de-DE" sz="2800" i="1" dirty="0">
              <a:solidFill>
                <a:srgbClr val="FFFF99"/>
              </a:solidFill>
              <a:effectLst>
                <a:outerShdw blurRad="254000" dist="127000" dir="2700000" algn="ctr" rotWithShape="0">
                  <a:schemeClr val="tx1">
                    <a:alpha val="70000"/>
                  </a:schemeClr>
                </a:outerShdw>
              </a:effectLst>
              <a:latin typeface="+mn-lt"/>
            </a:endParaRPr>
          </a:p>
        </p:txBody>
      </p:sp>
    </p:spTree>
  </p:cSld>
  <p:clrMapOvr>
    <a:masterClrMapping/>
  </p:clrMapOvr>
  <p:transition spd="med">
    <p:strips dir="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descr="D:\Eigene Dateien\Eigene Bilder\GoodSalt CD1\lwjas0233.jpg"/>
          <p:cNvPicPr>
            <a:picLocks noChangeAspect="1" noChangeArrowheads="1"/>
          </p:cNvPicPr>
          <p:nvPr/>
        </p:nvPicPr>
        <p:blipFill>
          <a:blip r:embed="rId3"/>
          <a:srcRect/>
          <a:stretch>
            <a:fillRect/>
          </a:stretch>
        </p:blipFill>
        <p:spPr bwMode="auto">
          <a:xfrm>
            <a:off x="0" y="1278670"/>
            <a:ext cx="7441324" cy="5588260"/>
          </a:xfrm>
          <a:prstGeom prst="rect">
            <a:avLst/>
          </a:prstGeom>
          <a:noFill/>
        </p:spPr>
      </p:pic>
      <p:sp>
        <p:nvSpPr>
          <p:cNvPr id="6" name="Text Box 4"/>
          <p:cNvSpPr txBox="1">
            <a:spLocks noChangeArrowheads="1"/>
          </p:cNvSpPr>
          <p:nvPr/>
        </p:nvSpPr>
        <p:spPr bwMode="auto">
          <a:xfrm>
            <a:off x="4729655" y="867089"/>
            <a:ext cx="4051738" cy="4185761"/>
          </a:xfrm>
          <a:prstGeom prst="rect">
            <a:avLst/>
          </a:prstGeom>
          <a:noFill/>
        </p:spPr>
        <p:txBody>
          <a:bodyPr wrap="square" rtlCol="0">
            <a:spAutoFit/>
          </a:bodyPr>
          <a:lstStyle/>
          <a:p>
            <a:pPr algn="r">
              <a:spcBef>
                <a:spcPts val="600"/>
              </a:spcBef>
              <a:defRPr/>
            </a:pPr>
            <a:r>
              <a:rPr lang="de-DE" sz="2400" dirty="0" smtClean="0">
                <a:solidFill>
                  <a:schemeClr val="bg1"/>
                </a:solidFill>
                <a:effectLst>
                  <a:glow rad="139700">
                    <a:schemeClr val="accent4">
                      <a:satMod val="175000"/>
                      <a:alpha val="40000"/>
                    </a:schemeClr>
                  </a:glow>
                </a:effectLst>
              </a:rPr>
              <a:t>„Verirrungen - wer bemerkt sie? Von den verborgenen [Sünden] sprich mich frei! Auch von Übermütigen halte deinen Knecht zurück; lass sie mich nicht beherrschen! Dann bin ich tadellos und bin rein von schwerem Vergehen.“</a:t>
            </a:r>
          </a:p>
          <a:p>
            <a:pPr algn="r">
              <a:spcBef>
                <a:spcPts val="1200"/>
              </a:spcBef>
              <a:defRPr/>
            </a:pPr>
            <a:r>
              <a:rPr lang="de-DE" dirty="0" smtClean="0">
                <a:solidFill>
                  <a:schemeClr val="bg1"/>
                </a:solidFill>
                <a:effectLst>
                  <a:glow rad="139700">
                    <a:schemeClr val="accent4">
                      <a:satMod val="175000"/>
                      <a:alpha val="40000"/>
                    </a:schemeClr>
                  </a:glow>
                </a:effectLst>
              </a:rPr>
              <a:t> </a:t>
            </a:r>
            <a:r>
              <a:rPr lang="de-DE" i="1" dirty="0" smtClean="0">
                <a:solidFill>
                  <a:srgbClr val="FFFF99"/>
                </a:solidFill>
                <a:effectLst>
                  <a:glow rad="139700">
                    <a:schemeClr val="accent4">
                      <a:satMod val="175000"/>
                      <a:alpha val="40000"/>
                    </a:schemeClr>
                  </a:glow>
                </a:effectLst>
              </a:rPr>
              <a:t>Psalm 19,13.14</a:t>
            </a:r>
            <a:br>
              <a:rPr lang="de-DE" i="1" dirty="0" smtClean="0">
                <a:solidFill>
                  <a:srgbClr val="FFFF99"/>
                </a:solidFill>
                <a:effectLst>
                  <a:glow rad="139700">
                    <a:schemeClr val="accent4">
                      <a:satMod val="175000"/>
                      <a:alpha val="40000"/>
                    </a:schemeClr>
                  </a:glow>
                </a:effectLst>
              </a:rPr>
            </a:br>
            <a:r>
              <a:rPr lang="de-DE" i="1" dirty="0" smtClean="0">
                <a:solidFill>
                  <a:srgbClr val="FFFF99"/>
                </a:solidFill>
                <a:effectLst>
                  <a:glow rad="139700">
                    <a:schemeClr val="accent4">
                      <a:satMod val="175000"/>
                      <a:alpha val="40000"/>
                    </a:schemeClr>
                  </a:glow>
                </a:effectLst>
              </a:rPr>
              <a:t>(Elberfelder)</a:t>
            </a:r>
            <a:endParaRPr lang="de-DE" i="1" dirty="0">
              <a:solidFill>
                <a:srgbClr val="FFFF99"/>
              </a:solidFill>
              <a:effectLst>
                <a:glow rad="139700">
                  <a:schemeClr val="accent4">
                    <a:satMod val="175000"/>
                    <a:alpha val="40000"/>
                  </a:schemeClr>
                </a:glow>
              </a:effectLst>
            </a:endParaRPr>
          </a:p>
        </p:txBody>
      </p:sp>
    </p:spTree>
  </p:cSld>
  <p:clrMapOvr>
    <a:masterClrMapping/>
  </p:clrMapOvr>
  <p:transition spd="med">
    <p:strips dir="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descr="D:\Eigene Dateien\Eigene Bilder\downloads\Wut.JPG"/>
          <p:cNvPicPr>
            <a:picLocks noChangeAspect="1" noChangeArrowheads="1"/>
          </p:cNvPicPr>
          <p:nvPr/>
        </p:nvPicPr>
        <p:blipFill>
          <a:blip r:embed="rId3"/>
          <a:srcRect/>
          <a:stretch>
            <a:fillRect/>
          </a:stretch>
        </p:blipFill>
        <p:spPr bwMode="auto">
          <a:xfrm>
            <a:off x="725214" y="543911"/>
            <a:ext cx="7693572" cy="5770179"/>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Eigene Dateien\Eigene Bilder\Biblische Themen\Heiligtum - Gericht\061222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igene Dateien\Eigene Bilder\Biblische Themen\Heiligtum - Gericht\I07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D:\Eigene Dateien\Eigene Bilder\Biblische Themen\Heiligtum - Gericht\J121.JPG"/>
          <p:cNvPicPr>
            <a:picLocks noChangeAspect="1" noChangeArrowheads="1"/>
          </p:cNvPicPr>
          <p:nvPr/>
        </p:nvPicPr>
        <p:blipFill>
          <a:blip r:embed="rId3"/>
          <a:srcRect l="17996" r="13721"/>
          <a:stretch>
            <a:fillRect/>
          </a:stretch>
        </p:blipFill>
        <p:spPr bwMode="auto">
          <a:xfrm>
            <a:off x="0" y="1034517"/>
            <a:ext cx="4682359" cy="5142938"/>
          </a:xfrm>
          <a:prstGeom prst="rect">
            <a:avLst/>
          </a:prstGeom>
          <a:noFill/>
          <a:effectLst>
            <a:softEdge rad="317500"/>
          </a:effectLst>
        </p:spPr>
      </p:pic>
      <p:sp>
        <p:nvSpPr>
          <p:cNvPr id="5" name="Text Box 4"/>
          <p:cNvSpPr txBox="1">
            <a:spLocks noChangeArrowheads="1"/>
          </p:cNvSpPr>
          <p:nvPr/>
        </p:nvSpPr>
        <p:spPr bwMode="auto">
          <a:xfrm>
            <a:off x="4934608" y="1332099"/>
            <a:ext cx="3689130" cy="4493538"/>
          </a:xfrm>
          <a:prstGeom prst="rect">
            <a:avLst/>
          </a:prstGeom>
          <a:noFill/>
        </p:spPr>
        <p:txBody>
          <a:bodyPr wrap="square" rtlCol="0">
            <a:spAutoFit/>
          </a:bodyPr>
          <a:lstStyle/>
          <a:p>
            <a:pPr algn="l">
              <a:spcBef>
                <a:spcPts val="600"/>
              </a:spcBef>
              <a:defRPr/>
            </a:pPr>
            <a:r>
              <a:rPr lang="de-DE" sz="2800" dirty="0" smtClean="0">
                <a:solidFill>
                  <a:schemeClr val="bg1"/>
                </a:solidFill>
                <a:effectLst>
                  <a:outerShdw blurRad="254000" dist="127000" dir="2700000" algn="ctr" rotWithShape="0">
                    <a:schemeClr val="tx1">
                      <a:alpha val="70000"/>
                    </a:schemeClr>
                  </a:outerShdw>
                </a:effectLst>
              </a:rPr>
              <a:t>„Meine Kinder, dies schreibe ich euch, damit ihr nicht sündigt. Und wenn jemand sündigt, so haben wir einen Fürsprecher bei dem Vater, Jesus Christus, der gerecht ist.“</a:t>
            </a:r>
          </a:p>
          <a:p>
            <a:pPr algn="l">
              <a:spcBef>
                <a:spcPts val="1200"/>
              </a:spcBef>
              <a:defRPr/>
            </a:pPr>
            <a:r>
              <a:rPr lang="de-DE" sz="2400" dirty="0" smtClean="0">
                <a:solidFill>
                  <a:schemeClr val="bg1"/>
                </a:solidFill>
                <a:effectLst>
                  <a:outerShdw blurRad="254000" dist="127000" dir="2700000" algn="ctr" rotWithShape="0">
                    <a:schemeClr val="tx1">
                      <a:alpha val="70000"/>
                    </a:schemeClr>
                  </a:outerShdw>
                </a:effectLst>
              </a:rPr>
              <a:t>             </a:t>
            </a:r>
            <a:r>
              <a:rPr lang="de-DE" sz="2400" i="1" dirty="0" smtClean="0">
                <a:solidFill>
                  <a:srgbClr val="FFFF99"/>
                </a:solidFill>
                <a:effectLst>
                  <a:outerShdw blurRad="254000" dist="127000" dir="2700000" algn="ctr" rotWithShape="0">
                    <a:schemeClr val="tx1">
                      <a:alpha val="70000"/>
                    </a:schemeClr>
                  </a:outerShdw>
                </a:effectLst>
              </a:rPr>
              <a:t>1. Johannes 2,1</a:t>
            </a:r>
            <a:endParaRPr lang="de-DE" sz="2400" i="1" dirty="0">
              <a:solidFill>
                <a:srgbClr val="FFFF99"/>
              </a:solidFill>
              <a:effectLst>
                <a:outerShdw blurRad="254000" dist="127000" dir="2700000" algn="ctr" rotWithShape="0">
                  <a:schemeClr val="tx1">
                    <a:alpha val="70000"/>
                  </a:schemeClr>
                </a:outerShdw>
              </a:effectLst>
              <a:latin typeface="+mn-lt"/>
            </a:endParaRPr>
          </a:p>
        </p:txBody>
      </p:sp>
    </p:spTree>
  </p:cSld>
  <p:clrMapOvr>
    <a:masterClrMapping/>
  </p:clrMapOvr>
  <p:transition spd="med">
    <p:strips dir="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Eigene Dateien\Eigene Bilder\Biblische Themen\Heiligtum - Gericht\I075A.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Eigene Dateien\Eigene Bilder\GoodSalt Hintergründe CD2\jtbal0663.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1387367" y="559591"/>
            <a:ext cx="6779171" cy="4062651"/>
          </a:xfrm>
          <a:prstGeom prst="rect">
            <a:avLst/>
          </a:prstGeom>
          <a:noFill/>
        </p:spPr>
        <p:txBody>
          <a:bodyPr wrap="square" rtlCol="0">
            <a:spAutoFit/>
          </a:bodyPr>
          <a:lstStyle/>
          <a:p>
            <a:pPr algn="l">
              <a:spcBef>
                <a:spcPts val="600"/>
              </a:spcBef>
              <a:defRPr/>
            </a:pPr>
            <a:r>
              <a:rPr lang="de-DE" sz="2800" dirty="0" smtClean="0">
                <a:solidFill>
                  <a:schemeClr val="bg1"/>
                </a:solidFill>
                <a:effectLst>
                  <a:outerShdw blurRad="254000" dist="127000" dir="2700000" algn="ctr" rotWithShape="0">
                    <a:schemeClr val="tx1">
                      <a:alpha val="70000"/>
                    </a:schemeClr>
                  </a:outerShdw>
                </a:effectLst>
              </a:rPr>
              <a:t>„... weil sie die Liebe zur Wahrheit nicht angenommen haben, dass sie gerettet würden. Darum sendet ihnen Gott die Macht der Verführung, so dass sie der Lüge glauben, damit gerichtet werden alle, die der Wahrheit nicht glaubten, sondern Lust hatten an der Ungerechtigkeit.“</a:t>
            </a:r>
          </a:p>
          <a:p>
            <a:pPr algn="l">
              <a:spcBef>
                <a:spcPts val="600"/>
              </a:spcBef>
              <a:defRPr/>
            </a:pPr>
            <a:r>
              <a:rPr lang="de-DE" sz="2400" dirty="0" smtClean="0">
                <a:solidFill>
                  <a:schemeClr val="bg1"/>
                </a:solidFill>
                <a:effectLst>
                  <a:outerShdw blurRad="254000" dist="127000" dir="2700000" algn="ctr" rotWithShape="0">
                    <a:schemeClr val="tx1">
                      <a:alpha val="70000"/>
                    </a:schemeClr>
                  </a:outerShdw>
                </a:effectLst>
              </a:rPr>
              <a:t>                            </a:t>
            </a:r>
            <a:r>
              <a:rPr lang="de-DE" sz="2400" i="1" dirty="0" smtClean="0">
                <a:solidFill>
                  <a:srgbClr val="FFFF99"/>
                </a:solidFill>
                <a:effectLst>
                  <a:outerShdw blurRad="254000" dist="127000" dir="2700000" algn="ctr" rotWithShape="0">
                    <a:schemeClr val="tx1">
                      <a:alpha val="70000"/>
                    </a:schemeClr>
                  </a:outerShdw>
                </a:effectLst>
              </a:rPr>
              <a:t>2. Thessalonicher 2,10-12</a:t>
            </a:r>
            <a:endParaRPr lang="de-DE" sz="2400" i="1" dirty="0">
              <a:solidFill>
                <a:srgbClr val="FFFF99"/>
              </a:solidFill>
              <a:effectLst>
                <a:outerShdw blurRad="254000" dist="127000" dir="2700000" algn="ctr" rotWithShape="0">
                  <a:schemeClr val="tx1">
                    <a:alpha val="70000"/>
                  </a:schemeClr>
                </a:outerShdw>
              </a:effectLst>
              <a:latin typeface="+mn-lt"/>
            </a:endParaRPr>
          </a:p>
        </p:txBody>
      </p:sp>
    </p:spTree>
  </p:cSld>
  <p:clrMapOvr>
    <a:masterClrMapping/>
  </p:clrMapOvr>
  <p:transition spd="med">
    <p:strips dir="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614855" y="545246"/>
            <a:ext cx="4918840" cy="5693866"/>
          </a:xfrm>
          <a:prstGeom prst="rect">
            <a:avLst/>
          </a:prstGeom>
          <a:noFill/>
        </p:spPr>
        <p:txBody>
          <a:bodyPr wrap="square" rtlCol="0">
            <a:spAutoFit/>
          </a:bodyPr>
          <a:lstStyle/>
          <a:p>
            <a:pPr algn="l">
              <a:spcBef>
                <a:spcPts val="600"/>
              </a:spcBef>
              <a:defRPr/>
            </a:pPr>
            <a:r>
              <a:rPr lang="de-DE" sz="2600" dirty="0" smtClean="0">
                <a:solidFill>
                  <a:schemeClr val="bg1"/>
                </a:solidFill>
                <a:effectLst>
                  <a:outerShdw blurRad="254000" dist="127000" dir="2700000" algn="ctr" rotWithShape="0">
                    <a:schemeClr val="tx1">
                      <a:alpha val="70000"/>
                    </a:schemeClr>
                  </a:outerShdw>
                </a:effectLst>
              </a:rPr>
              <a:t>„Wenn ich aber rufe und ihr euch weigert, wenn ich meine Hand ausstrecke und niemand darauf achtet, wenn ihr fahren lasst all meinen Rat und meine Zurechtweisung nicht wollt: dann will ich auch lachen bei eurem Unglück und euer spotten, wenn da kommt, was ihr fürchtet; wenn über euch kommt wie ein Sturm, was ihr fürchtet, und euer Unglück wie ein Wetter; wenn über euch Angst und Not kommt. [..]</a:t>
            </a:r>
            <a:endParaRPr lang="de-DE" sz="2600" i="1" dirty="0">
              <a:solidFill>
                <a:srgbClr val="FFFF99"/>
              </a:solidFill>
              <a:effectLst>
                <a:outerShdw blurRad="254000" dist="127000" dir="2700000" algn="ctr" rotWithShape="0">
                  <a:schemeClr val="tx1">
                    <a:alpha val="70000"/>
                  </a:schemeClr>
                </a:outerShdw>
              </a:effectLst>
              <a:latin typeface="+mn-lt"/>
            </a:endParaRPr>
          </a:p>
        </p:txBody>
      </p:sp>
      <p:pic>
        <p:nvPicPr>
          <p:cNvPr id="5" name="Picture 2" descr="D:\Eigene Dateien\Eigene Bilder\Fotolia\Fotolia_2195287_S.jpg"/>
          <p:cNvPicPr>
            <a:picLocks noChangeAspect="1" noChangeArrowheads="1"/>
          </p:cNvPicPr>
          <p:nvPr/>
        </p:nvPicPr>
        <p:blipFill>
          <a:blip r:embed="rId3">
            <a:lum bright="8000" contrast="6000"/>
          </a:blip>
          <a:srcRect/>
          <a:stretch>
            <a:fillRect/>
          </a:stretch>
        </p:blipFill>
        <p:spPr bwMode="auto">
          <a:xfrm>
            <a:off x="5470634" y="685313"/>
            <a:ext cx="3673366" cy="5487375"/>
          </a:xfrm>
          <a:prstGeom prst="rect">
            <a:avLst/>
          </a:prstGeom>
          <a:noFill/>
          <a:effectLst>
            <a:softEdge rad="317500"/>
          </a:effectLst>
        </p:spPr>
      </p:pic>
    </p:spTree>
  </p:cSld>
  <p:clrMapOvr>
    <a:masterClrMapping/>
  </p:clrMapOvr>
  <p:transition spd="med">
    <p:strips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D:\Eigene Dateien\Eigene Bilder\Hintergründe\lwjal021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4177862" y="1332660"/>
            <a:ext cx="4619297" cy="4139595"/>
          </a:xfrm>
          <a:prstGeom prst="rect">
            <a:avLst/>
          </a:prstGeom>
          <a:noFill/>
        </p:spPr>
        <p:txBody>
          <a:bodyPr wrap="square" rtlCol="0">
            <a:spAutoFit/>
          </a:bodyPr>
          <a:lstStyle/>
          <a:p>
            <a:pPr algn="l">
              <a:defRPr/>
            </a:pPr>
            <a:r>
              <a:rPr lang="de-DE" sz="2600" dirty="0" smtClean="0">
                <a:effectLst>
                  <a:outerShdw blurRad="177800" dist="50800" dir="2700000" algn="ctr" rotWithShape="0">
                    <a:srgbClr val="000000">
                      <a:alpha val="35000"/>
                    </a:srgbClr>
                  </a:outerShdw>
                </a:effectLst>
              </a:rPr>
              <a:t>„Wer nicht mit mir ist, der ist gegen mich; und wer nicht mit mir sammelt, der zerstreut.</a:t>
            </a:r>
          </a:p>
          <a:p>
            <a:pPr algn="l">
              <a:defRPr/>
            </a:pPr>
            <a:r>
              <a:rPr lang="de-DE" sz="2600" dirty="0" smtClean="0">
                <a:effectLst>
                  <a:outerShdw blurRad="177800" dist="50800" dir="2700000" algn="ctr" rotWithShape="0">
                    <a:srgbClr val="000000">
                      <a:alpha val="35000"/>
                    </a:srgbClr>
                  </a:outerShdw>
                </a:effectLst>
              </a:rPr>
              <a:t>Darum sage ich euch: Alle Sünde und Lästerung wird den Menschen vergeben; aber die Lästerung gegen  den Geist wird nicht vergeben.“</a:t>
            </a:r>
          </a:p>
          <a:p>
            <a:pPr algn="l">
              <a:spcBef>
                <a:spcPts val="600"/>
              </a:spcBef>
              <a:defRPr/>
            </a:pPr>
            <a:r>
              <a:rPr lang="de-DE" sz="2400" i="1" dirty="0" smtClean="0">
                <a:effectLst>
                  <a:outerShdw blurRad="177800" dist="50800" dir="2700000" algn="ctr" rotWithShape="0">
                    <a:srgbClr val="000000">
                      <a:alpha val="35000"/>
                    </a:srgbClr>
                  </a:outerShdw>
                </a:effectLst>
              </a:rPr>
              <a:t>                 Matthäus 12,30.31</a:t>
            </a:r>
            <a:endParaRPr lang="de-DE" sz="2400" i="1" dirty="0">
              <a:effectLst>
                <a:outerShdw blurRad="177800" dist="50800" dir="2700000" algn="ctr" rotWithShape="0">
                  <a:srgbClr val="000000">
                    <a:alpha val="35000"/>
                  </a:srgbClr>
                </a:outerShdw>
              </a:effectLst>
            </a:endParaRPr>
          </a:p>
        </p:txBody>
      </p:sp>
    </p:spTree>
  </p:cSld>
  <p:clrMapOvr>
    <a:masterClrMapping/>
  </p:clrMapOvr>
  <p:transition spd="med">
    <p:strips dir="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D:\Eigene Dateien\Eigene Bilder\Fotolia\Fotolia_2195287_S.jpg"/>
          <p:cNvPicPr>
            <a:picLocks noChangeAspect="1" noChangeArrowheads="1"/>
          </p:cNvPicPr>
          <p:nvPr/>
        </p:nvPicPr>
        <p:blipFill>
          <a:blip r:embed="rId3">
            <a:lum bright="8000" contrast="6000"/>
          </a:blip>
          <a:srcRect/>
          <a:stretch>
            <a:fillRect/>
          </a:stretch>
        </p:blipFill>
        <p:spPr bwMode="auto">
          <a:xfrm>
            <a:off x="5470634" y="685313"/>
            <a:ext cx="3673366" cy="5487375"/>
          </a:xfrm>
          <a:prstGeom prst="rect">
            <a:avLst/>
          </a:prstGeom>
          <a:noFill/>
          <a:effectLst>
            <a:softEdge rad="317500"/>
          </a:effectLst>
        </p:spPr>
      </p:pic>
      <p:sp>
        <p:nvSpPr>
          <p:cNvPr id="5" name="Text Box 4"/>
          <p:cNvSpPr txBox="1">
            <a:spLocks noChangeArrowheads="1"/>
          </p:cNvSpPr>
          <p:nvPr/>
        </p:nvSpPr>
        <p:spPr bwMode="auto">
          <a:xfrm>
            <a:off x="614855" y="734438"/>
            <a:ext cx="4918840" cy="5370701"/>
          </a:xfrm>
          <a:prstGeom prst="rect">
            <a:avLst/>
          </a:prstGeom>
          <a:noFill/>
        </p:spPr>
        <p:txBody>
          <a:bodyPr wrap="square" rtlCol="0">
            <a:spAutoFit/>
          </a:bodyPr>
          <a:lstStyle/>
          <a:p>
            <a:pPr algn="l">
              <a:spcBef>
                <a:spcPts val="600"/>
              </a:spcBef>
              <a:defRPr/>
            </a:pPr>
            <a:r>
              <a:rPr lang="de-DE" sz="2600" dirty="0" smtClean="0">
                <a:solidFill>
                  <a:schemeClr val="bg1"/>
                </a:solidFill>
                <a:effectLst>
                  <a:outerShdw blurRad="254000" dist="127000" dir="2700000" algn="ctr" rotWithShape="0">
                    <a:schemeClr val="tx1">
                      <a:alpha val="70000"/>
                    </a:schemeClr>
                  </a:outerShdw>
                </a:effectLst>
              </a:rPr>
              <a:t>[..]  </a:t>
            </a:r>
            <a:r>
              <a:rPr lang="de-DE" sz="2600" u="sng" dirty="0" smtClean="0">
                <a:solidFill>
                  <a:schemeClr val="bg1"/>
                </a:solidFill>
                <a:effectLst>
                  <a:outerShdw blurRad="254000" dist="127000" dir="2700000" algn="ctr" rotWithShape="0">
                    <a:schemeClr val="tx1">
                      <a:alpha val="70000"/>
                    </a:schemeClr>
                  </a:outerShdw>
                </a:effectLst>
              </a:rPr>
              <a:t>Dann werden sie nach mir rufen, aber ich werde nicht antworten; sie werden mich suchen und nicht finden</a:t>
            </a:r>
            <a:r>
              <a:rPr lang="de-DE" sz="2600" dirty="0" smtClean="0">
                <a:solidFill>
                  <a:schemeClr val="bg1"/>
                </a:solidFill>
                <a:effectLst>
                  <a:outerShdw blurRad="254000" dist="127000" dir="2700000" algn="ctr" rotWithShape="0">
                    <a:schemeClr val="tx1">
                      <a:alpha val="70000"/>
                    </a:schemeClr>
                  </a:outerShdw>
                </a:effectLst>
              </a:rPr>
              <a:t>. Weil sie die Erkenntnis hassten und die Furcht des HERRN nicht erwählten, meinen Rat nicht wollten und all meine Zurecht-</a:t>
            </a:r>
            <a:r>
              <a:rPr lang="de-DE" sz="2600" dirty="0" err="1" smtClean="0">
                <a:solidFill>
                  <a:schemeClr val="bg1"/>
                </a:solidFill>
                <a:effectLst>
                  <a:outerShdw blurRad="254000" dist="127000" dir="2700000" algn="ctr" rotWithShape="0">
                    <a:schemeClr val="tx1">
                      <a:alpha val="70000"/>
                    </a:schemeClr>
                  </a:outerShdw>
                </a:effectLst>
              </a:rPr>
              <a:t>weisung</a:t>
            </a:r>
            <a:r>
              <a:rPr lang="de-DE" sz="2600" dirty="0" smtClean="0">
                <a:solidFill>
                  <a:schemeClr val="bg1"/>
                </a:solidFill>
                <a:effectLst>
                  <a:outerShdw blurRad="254000" dist="127000" dir="2700000" algn="ctr" rotWithShape="0">
                    <a:schemeClr val="tx1">
                      <a:alpha val="70000"/>
                    </a:schemeClr>
                  </a:outerShdw>
                </a:effectLst>
              </a:rPr>
              <a:t> verschmähten, ... wer aber mir gehorcht, wird sicher wohnen und ohne Sorge sein und kein Unglück fürchten.“</a:t>
            </a:r>
          </a:p>
          <a:p>
            <a:pPr algn="l">
              <a:spcBef>
                <a:spcPts val="600"/>
              </a:spcBef>
              <a:defRPr/>
            </a:pPr>
            <a:r>
              <a:rPr lang="de-DE" sz="2600" dirty="0" smtClean="0">
                <a:solidFill>
                  <a:srgbClr val="FFFF99"/>
                </a:solidFill>
                <a:effectLst>
                  <a:outerShdw blurRad="254000" dist="127000" dir="2700000" algn="ctr" rotWithShape="0">
                    <a:schemeClr val="tx1">
                      <a:alpha val="70000"/>
                    </a:schemeClr>
                  </a:outerShdw>
                </a:effectLst>
              </a:rPr>
              <a:t>                      </a:t>
            </a:r>
            <a:r>
              <a:rPr lang="de-DE" sz="2200" i="1" dirty="0" smtClean="0">
                <a:solidFill>
                  <a:srgbClr val="FFFF99"/>
                </a:solidFill>
                <a:effectLst>
                  <a:outerShdw blurRad="254000" dist="127000" dir="2700000" algn="ctr" rotWithShape="0">
                    <a:schemeClr val="tx1">
                      <a:alpha val="70000"/>
                    </a:schemeClr>
                  </a:outerShdw>
                </a:effectLst>
              </a:rPr>
              <a:t>Sprüche 1,24-33</a:t>
            </a:r>
          </a:p>
        </p:txBody>
      </p:sp>
    </p:spTree>
  </p:cSld>
  <p:clrMapOvr>
    <a:masterClrMapping/>
  </p:clrMapOvr>
  <p:transition spd="med">
    <p:strips dir="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Eigene Dateien\Eigene Bilder\Hintergründe\wjpal0648.jpg"/>
          <p:cNvPicPr>
            <a:picLocks noChangeAspect="1" noChangeArrowheads="1"/>
          </p:cNvPicPr>
          <p:nvPr/>
        </p:nvPicPr>
        <p:blipFill>
          <a:blip r:embed="rId3"/>
          <a:srcRect/>
          <a:stretch>
            <a:fillRect/>
          </a:stretch>
        </p:blipFill>
        <p:spPr bwMode="auto">
          <a:xfrm>
            <a:off x="-1" y="0"/>
            <a:ext cx="9143999" cy="6858000"/>
          </a:xfrm>
          <a:prstGeom prst="rect">
            <a:avLst/>
          </a:prstGeom>
          <a:noFill/>
        </p:spPr>
      </p:pic>
      <p:sp>
        <p:nvSpPr>
          <p:cNvPr id="3" name="Text Box 4"/>
          <p:cNvSpPr txBox="1">
            <a:spLocks noChangeArrowheads="1"/>
          </p:cNvSpPr>
          <p:nvPr/>
        </p:nvSpPr>
        <p:spPr bwMode="auto">
          <a:xfrm>
            <a:off x="630621" y="860566"/>
            <a:ext cx="4950373" cy="2769989"/>
          </a:xfrm>
          <a:prstGeom prst="rect">
            <a:avLst/>
          </a:prstGeom>
          <a:noFill/>
        </p:spPr>
        <p:txBody>
          <a:bodyPr wrap="square" rtlCol="0">
            <a:spAutoFit/>
          </a:bodyPr>
          <a:lstStyle/>
          <a:p>
            <a:pPr algn="l">
              <a:spcBef>
                <a:spcPts val="600"/>
              </a:spcBef>
              <a:defRPr/>
            </a:pPr>
            <a:r>
              <a:rPr lang="de-DE" sz="2800" dirty="0" smtClean="0">
                <a:solidFill>
                  <a:schemeClr val="bg1"/>
                </a:solidFill>
                <a:effectLst>
                  <a:outerShdw blurRad="254000" dist="127000" dir="2700000" algn="ctr" rotWithShape="0">
                    <a:schemeClr val="tx1">
                      <a:alpha val="70000"/>
                    </a:schemeClr>
                  </a:outerShdw>
                </a:effectLst>
              </a:rPr>
              <a:t>„Wandelt, solange ihr das Licht habt, damit euch die Finsternis nicht überfalle. Wer in der Finsternis wandelt, der weiß nicht, wo er hingeht.“</a:t>
            </a:r>
          </a:p>
          <a:p>
            <a:pPr algn="l">
              <a:spcBef>
                <a:spcPts val="1200"/>
              </a:spcBef>
              <a:defRPr/>
            </a:pPr>
            <a:r>
              <a:rPr lang="de-DE" sz="2400" dirty="0" smtClean="0">
                <a:solidFill>
                  <a:srgbClr val="FFFF99"/>
                </a:solidFill>
                <a:effectLst>
                  <a:outerShdw blurRad="254000" dist="127000" dir="2700000" algn="ctr" rotWithShape="0">
                    <a:schemeClr val="tx1">
                      <a:alpha val="70000"/>
                    </a:schemeClr>
                  </a:outerShdw>
                </a:effectLst>
              </a:rPr>
              <a:t>                          </a:t>
            </a:r>
            <a:r>
              <a:rPr lang="de-DE" sz="2400" i="1" dirty="0" smtClean="0">
                <a:solidFill>
                  <a:srgbClr val="FFFF99"/>
                </a:solidFill>
                <a:effectLst>
                  <a:outerShdw blurRad="254000" dist="127000" dir="2700000" algn="ctr" rotWithShape="0">
                    <a:schemeClr val="tx1">
                      <a:alpha val="70000"/>
                    </a:schemeClr>
                  </a:outerShdw>
                </a:effectLst>
              </a:rPr>
              <a:t>Johannes 12,35</a:t>
            </a:r>
          </a:p>
        </p:txBody>
      </p:sp>
    </p:spTree>
  </p:cSld>
  <p:clrMapOvr>
    <a:masterClrMapping/>
  </p:clrMapOvr>
  <p:transition spd="med">
    <p:strips dir="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Eigene Dateien\Eigene Bilder\Hintergründe\wjpal0648.jpg"/>
          <p:cNvPicPr>
            <a:picLocks noChangeAspect="1" noChangeArrowheads="1"/>
          </p:cNvPicPr>
          <p:nvPr/>
        </p:nvPicPr>
        <p:blipFill>
          <a:blip r:embed="rId3"/>
          <a:srcRect l="20584" t="21217" r="634"/>
          <a:stretch>
            <a:fillRect/>
          </a:stretch>
        </p:blipFill>
        <p:spPr bwMode="auto">
          <a:xfrm>
            <a:off x="-1" y="0"/>
            <a:ext cx="9144001"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Eigene Dateien\Eigene Bilder\Biblische Themen\Heiligtum - Gericht\I07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D:\Eigene Dateien\Eigene Bilder\Biblische Themen\Heiligtum - Gericht\19076804.jpg"/>
          <p:cNvPicPr>
            <a:picLocks noChangeAspect="1" noChangeArrowheads="1"/>
          </p:cNvPicPr>
          <p:nvPr/>
        </p:nvPicPr>
        <p:blipFill>
          <a:blip r:embed="rId3"/>
          <a:srcRect/>
          <a:stretch>
            <a:fillRect/>
          </a:stretch>
        </p:blipFill>
        <p:spPr bwMode="auto">
          <a:xfrm>
            <a:off x="1650284" y="2995448"/>
            <a:ext cx="5843432" cy="3862552"/>
          </a:xfrm>
          <a:prstGeom prst="rect">
            <a:avLst/>
          </a:prstGeom>
          <a:noFill/>
          <a:effectLst>
            <a:softEdge rad="317500"/>
          </a:effectLst>
        </p:spPr>
      </p:pic>
      <p:sp>
        <p:nvSpPr>
          <p:cNvPr id="3" name="Text Box 4"/>
          <p:cNvSpPr txBox="1">
            <a:spLocks noChangeArrowheads="1"/>
          </p:cNvSpPr>
          <p:nvPr/>
        </p:nvSpPr>
        <p:spPr bwMode="auto">
          <a:xfrm>
            <a:off x="425670" y="261477"/>
            <a:ext cx="8339959" cy="2831544"/>
          </a:xfrm>
          <a:prstGeom prst="rect">
            <a:avLst/>
          </a:prstGeom>
          <a:noFill/>
        </p:spPr>
        <p:txBody>
          <a:bodyPr wrap="square" rtlCol="0">
            <a:spAutoFit/>
          </a:bodyPr>
          <a:lstStyle/>
          <a:p>
            <a:pPr algn="l">
              <a:spcBef>
                <a:spcPts val="600"/>
              </a:spcBef>
              <a:defRPr/>
            </a:pPr>
            <a:r>
              <a:rPr lang="de-DE" sz="2600" dirty="0" smtClean="0">
                <a:solidFill>
                  <a:schemeClr val="bg1"/>
                </a:solidFill>
                <a:effectLst>
                  <a:outerShdw blurRad="254000" dist="127000" dir="2700000" algn="ctr" rotWithShape="0">
                    <a:schemeClr val="tx1">
                      <a:alpha val="70000"/>
                    </a:schemeClr>
                  </a:outerShdw>
                </a:effectLst>
              </a:rPr>
              <a:t>„Und nun ihr, die ihr sagt: Heute oder morgen wollen wir in die oder die Stadt gehen und wollen ein Jahr dort zubringen und Handel treiben und Gewinn machen -, und wisst nicht, was morgen sein wird. Was ist euer Leben? Ein Rauch seid ihr, der eine kleine Zeit bleibt und dann verschwindet.“</a:t>
            </a:r>
          </a:p>
          <a:p>
            <a:pPr algn="l">
              <a:spcBef>
                <a:spcPts val="0"/>
              </a:spcBef>
              <a:defRPr/>
            </a:pPr>
            <a:r>
              <a:rPr lang="de-DE" sz="2200" dirty="0" smtClean="0">
                <a:solidFill>
                  <a:srgbClr val="FFFF99"/>
                </a:solidFill>
                <a:effectLst>
                  <a:outerShdw blurRad="254000" dist="127000" dir="2700000" algn="ctr" rotWithShape="0">
                    <a:schemeClr val="tx1">
                      <a:alpha val="70000"/>
                    </a:schemeClr>
                  </a:outerShdw>
                </a:effectLst>
              </a:rPr>
              <a:t>                                                                       </a:t>
            </a:r>
            <a:r>
              <a:rPr lang="de-DE" sz="2200" i="1" dirty="0" smtClean="0">
                <a:solidFill>
                  <a:srgbClr val="FFFF99"/>
                </a:solidFill>
                <a:effectLst>
                  <a:outerShdw blurRad="254000" dist="127000" dir="2700000" algn="ctr" rotWithShape="0">
                    <a:schemeClr val="tx1">
                      <a:alpha val="70000"/>
                    </a:schemeClr>
                  </a:outerShdw>
                </a:effectLst>
              </a:rPr>
              <a:t>Jakobus 4,13.14</a:t>
            </a:r>
          </a:p>
        </p:txBody>
      </p:sp>
    </p:spTree>
  </p:cSld>
  <p:clrMapOvr>
    <a:masterClrMapping/>
  </p:clrMapOvr>
  <p:transition spd="med">
    <p:strips dir="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Eigene Dateien\Eigene Bilder\Natur\3d_landscapes_04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Eigene Dateien\Eigene Bilder\Biblische Geschichten\Jesus\Fischzug des Petrus\0611157.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Eigene Dateien\Eigene Bilder\GoodSalt CD1\lwjas0017.jpg"/>
          <p:cNvPicPr>
            <a:picLocks noChangeAspect="1" noChangeArrowheads="1"/>
          </p:cNvPicPr>
          <p:nvPr/>
        </p:nvPicPr>
        <p:blipFill>
          <a:blip r:embed="rId3"/>
          <a:srcRect t="2597" b="20676"/>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Eigene Dateien\Eigene Bilder\Hintergründe\lwjap0031.jpg"/>
          <p:cNvPicPr>
            <a:picLocks noChangeAspect="1" noChangeArrowheads="1"/>
          </p:cNvPicPr>
          <p:nvPr/>
        </p:nvPicPr>
        <p:blipFill>
          <a:blip r:embed="rId3"/>
          <a:srcRect/>
          <a:stretch>
            <a:fillRect/>
          </a:stretch>
        </p:blipFill>
        <p:spPr bwMode="auto">
          <a:xfrm>
            <a:off x="0" y="0"/>
            <a:ext cx="9144000" cy="6858001"/>
          </a:xfrm>
          <a:prstGeom prst="rect">
            <a:avLst/>
          </a:prstGeom>
          <a:noFill/>
        </p:spPr>
      </p:pic>
      <p:sp>
        <p:nvSpPr>
          <p:cNvPr id="3" name="Text Box 4"/>
          <p:cNvSpPr txBox="1">
            <a:spLocks noChangeArrowheads="1"/>
          </p:cNvSpPr>
          <p:nvPr/>
        </p:nvSpPr>
        <p:spPr bwMode="auto">
          <a:xfrm>
            <a:off x="204954" y="313605"/>
            <a:ext cx="4997668" cy="6170920"/>
          </a:xfrm>
          <a:prstGeom prst="rect">
            <a:avLst/>
          </a:prstGeom>
          <a:noFill/>
        </p:spPr>
        <p:txBody>
          <a:bodyPr wrap="square" rtlCol="0">
            <a:spAutoFit/>
          </a:bodyPr>
          <a:lstStyle/>
          <a:p>
            <a:pPr algn="l">
              <a:spcBef>
                <a:spcPts val="600"/>
              </a:spcBef>
              <a:defRPr/>
            </a:pPr>
            <a:r>
              <a:rPr lang="de-DE" sz="2600" dirty="0" smtClean="0">
                <a:solidFill>
                  <a:schemeClr val="bg1"/>
                </a:solidFill>
                <a:effectLst>
                  <a:outerShdw blurRad="254000" dist="127000" dir="2700000" algn="ctr" rotWithShape="0">
                    <a:schemeClr val="tx1">
                      <a:alpha val="70000"/>
                    </a:schemeClr>
                  </a:outerShdw>
                </a:effectLst>
                <a:latin typeface="Arial Narrow" pitchFamily="34" charset="0"/>
              </a:rPr>
              <a:t>„Und des Menschen Feinde werden seine eigenen Hausgenossen sein. … Es wird aber ein Bruder den andern dem Tod preisgeben und der Vater   den Sohn, und die Kinder werden sich empören gegen ihre Eltern und werden sie töten helfen. Und ihr werdet gehasst werden von jedermann um meines Namens willen. Wer aber bis an das Ende beharrt, der wird selig werden. … Wer Vater oder Mutter mehr liebt als mich, der ist meiner nicht wert; und wer Sohn oder Tochter mehr liebt als mich, der ist meiner nicht wert.“</a:t>
            </a:r>
          </a:p>
          <a:p>
            <a:pPr algn="l">
              <a:spcBef>
                <a:spcPts val="600"/>
              </a:spcBef>
              <a:defRPr/>
            </a:pPr>
            <a:r>
              <a:rPr lang="de-DE" sz="2200" dirty="0" smtClean="0">
                <a:solidFill>
                  <a:srgbClr val="FFFF99"/>
                </a:solidFill>
                <a:effectLst>
                  <a:outerShdw blurRad="254000" dist="127000" dir="2700000" algn="ctr" rotWithShape="0">
                    <a:schemeClr val="tx1">
                      <a:alpha val="70000"/>
                    </a:schemeClr>
                  </a:outerShdw>
                </a:effectLst>
                <a:latin typeface="Arial Narrow" pitchFamily="34" charset="0"/>
              </a:rPr>
              <a:t>                          </a:t>
            </a:r>
            <a:r>
              <a:rPr lang="de-DE" sz="2200" i="1" dirty="0" smtClean="0">
                <a:solidFill>
                  <a:srgbClr val="FFFF99"/>
                </a:solidFill>
                <a:effectLst>
                  <a:outerShdw blurRad="254000" dist="127000" dir="2700000" algn="ctr" rotWithShape="0">
                    <a:schemeClr val="tx1">
                      <a:alpha val="70000"/>
                    </a:schemeClr>
                  </a:outerShdw>
                </a:effectLst>
                <a:latin typeface="Arial Narrow" pitchFamily="34" charset="0"/>
              </a:rPr>
              <a:t>Matthäus 10,36.21.22.37.38</a:t>
            </a:r>
          </a:p>
        </p:txBody>
      </p:sp>
    </p:spTree>
  </p:cSld>
  <p:clrMapOvr>
    <a:masterClrMapping/>
  </p:clrMapOvr>
  <p:transition spd="med">
    <p:strips dir="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Eigene Dateien\Eigene Bilder\Graphics SdH 2005-2007\religion_83\christianity_84\church-buildings_92\orthodox-church_705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1" name="Picture 3" descr="D:\Eigene Dateien\Eigene Bilder\downloads\Wegweiser.jpg"/>
          <p:cNvPicPr>
            <a:picLocks noChangeAspect="1" noChangeArrowheads="1"/>
          </p:cNvPicPr>
          <p:nvPr/>
        </p:nvPicPr>
        <p:blipFill>
          <a:blip r:embed="rId3"/>
          <a:srcRect/>
          <a:stretch>
            <a:fillRect/>
          </a:stretch>
        </p:blipFill>
        <p:spPr bwMode="auto">
          <a:xfrm>
            <a:off x="0" y="0"/>
            <a:ext cx="9144000" cy="6858001"/>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Eigene Dateien\Eigene Bilder\Menschen\Sonstige\112_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2" descr="D:\Eigene Dateien\Eigene Bilder\Prophetie\Daniel\Dan 5 - Schrift an der Wand 01 - Rembrandt.jpg"/>
          <p:cNvPicPr>
            <a:picLocks noChangeAspect="1" noChangeArrowheads="1"/>
          </p:cNvPicPr>
          <p:nvPr/>
        </p:nvPicPr>
        <p:blipFill>
          <a:blip r:embed="rId3"/>
          <a:srcRect/>
          <a:stretch>
            <a:fillRect/>
          </a:stretch>
        </p:blipFill>
        <p:spPr bwMode="auto">
          <a:xfrm>
            <a:off x="921774" y="521010"/>
            <a:ext cx="7300453" cy="5815980"/>
          </a:xfrm>
          <a:prstGeom prst="rect">
            <a:avLst/>
          </a:prstGeom>
          <a:noFill/>
          <a:effectLst>
            <a:softEdge rad="127000"/>
          </a:effectLst>
        </p:spPr>
      </p:pic>
    </p:spTree>
  </p:cSld>
  <p:clrMapOvr>
    <a:masterClrMapping/>
  </p:clrMapOvr>
  <p:transition spd="med">
    <p:strips dir="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Eigene Dateien\Eigene Bilder\Biblische Themen\Heiligtum - Gericht\0602158.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Eigene Dateien\Eigene Bilder\Biblische Themen\Heiligtum - Gericht\J12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2" descr="D:\Eigene Dateien\Eigene Bilder\Hintergründe\lwjal0233.jpg"/>
          <p:cNvPicPr>
            <a:picLocks noChangeAspect="1" noChangeArrowheads="1"/>
          </p:cNvPicPr>
          <p:nvPr/>
        </p:nvPicPr>
        <p:blipFill>
          <a:blip r:embed="rId3"/>
          <a:srcRect/>
          <a:stretch>
            <a:fillRect/>
          </a:stretch>
        </p:blipFill>
        <p:spPr bwMode="auto">
          <a:xfrm>
            <a:off x="0" y="0"/>
            <a:ext cx="9144000" cy="6858001"/>
          </a:xfrm>
          <a:prstGeom prst="rect">
            <a:avLst/>
          </a:prstGeom>
          <a:noFill/>
        </p:spPr>
      </p:pic>
      <p:sp>
        <p:nvSpPr>
          <p:cNvPr id="3" name="Text Box 4"/>
          <p:cNvSpPr txBox="1">
            <a:spLocks noChangeArrowheads="1"/>
          </p:cNvSpPr>
          <p:nvPr/>
        </p:nvSpPr>
        <p:spPr bwMode="auto">
          <a:xfrm>
            <a:off x="575851" y="638419"/>
            <a:ext cx="5777652" cy="5386090"/>
          </a:xfrm>
          <a:prstGeom prst="rect">
            <a:avLst/>
          </a:prstGeom>
          <a:noFill/>
        </p:spPr>
        <p:txBody>
          <a:bodyPr wrap="square" rtlCol="0">
            <a:spAutoFit/>
          </a:bodyPr>
          <a:lstStyle/>
          <a:p>
            <a:pPr algn="l">
              <a:defRPr/>
            </a:pPr>
            <a:r>
              <a:rPr lang="de-DE" sz="2800" dirty="0" smtClean="0">
                <a:solidFill>
                  <a:schemeClr val="bg1"/>
                </a:solidFill>
                <a:effectLst>
                  <a:outerShdw blurRad="254000" dist="127000" dir="2700000" algn="ctr" rotWithShape="0">
                    <a:schemeClr val="tx1">
                      <a:alpha val="70000"/>
                    </a:schemeClr>
                  </a:outerShdw>
                </a:effectLst>
                <a:latin typeface="+mn-lt"/>
              </a:rPr>
              <a:t>„Und wenn er kommt, wird er der Welt die Augen auftun über die Sünde und über die Gerechtigkeit und über das Gericht; ... Wenn aber jener, der Geist der Wahrheit, kommen wird, wird er euch in alle Wahrheit leiten. Denn er wird nicht aus sich selber reden; sondern was er hören wird, das wird er reden, und was zukünftig ist,     wird er euch verkündigen.“</a:t>
            </a:r>
          </a:p>
          <a:p>
            <a:pPr algn="l">
              <a:defRPr/>
            </a:pPr>
            <a:r>
              <a:rPr lang="de-DE" sz="2400" i="1" dirty="0" smtClean="0">
                <a:solidFill>
                  <a:srgbClr val="FFFF99"/>
                </a:solidFill>
                <a:effectLst>
                  <a:outerShdw blurRad="254000" dist="127000" dir="2700000" algn="ctr" rotWithShape="0">
                    <a:schemeClr val="tx1">
                      <a:alpha val="70000"/>
                    </a:schemeClr>
                  </a:outerShdw>
                </a:effectLst>
                <a:latin typeface="+mn-lt"/>
              </a:rPr>
              <a:t>   </a:t>
            </a:r>
            <a:r>
              <a:rPr lang="de-DE" sz="3600" i="1" dirty="0" smtClean="0">
                <a:solidFill>
                  <a:srgbClr val="FFFF99"/>
                </a:solidFill>
                <a:effectLst>
                  <a:outerShdw blurRad="254000" dist="127000" dir="2700000" algn="ctr" rotWithShape="0">
                    <a:schemeClr val="tx1">
                      <a:alpha val="70000"/>
                    </a:schemeClr>
                  </a:outerShdw>
                </a:effectLst>
                <a:latin typeface="+mn-lt"/>
              </a:rPr>
              <a:t>    </a:t>
            </a:r>
            <a:r>
              <a:rPr lang="de-DE" sz="2400" i="1" dirty="0" smtClean="0">
                <a:solidFill>
                  <a:srgbClr val="FFFF99"/>
                </a:solidFill>
                <a:effectLst>
                  <a:outerShdw blurRad="254000" dist="127000" dir="2700000" algn="ctr" rotWithShape="0">
                    <a:schemeClr val="tx1">
                      <a:alpha val="70000"/>
                    </a:schemeClr>
                  </a:outerShdw>
                </a:effectLst>
                <a:latin typeface="+mn-lt"/>
              </a:rPr>
              <a:t>        Johannes 16,8-13</a:t>
            </a:r>
            <a:endParaRPr lang="de-DE" i="1" dirty="0">
              <a:solidFill>
                <a:srgbClr val="FFFF99"/>
              </a:solidFill>
              <a:effectLst>
                <a:outerShdw blurRad="254000" dist="127000" dir="2700000" algn="ctr" rotWithShape="0">
                  <a:schemeClr val="tx1">
                    <a:alpha val="70000"/>
                  </a:schemeClr>
                </a:outerShdw>
              </a:effectLst>
              <a:latin typeface="+mn-lt"/>
            </a:endParaRPr>
          </a:p>
        </p:txBody>
      </p:sp>
    </p:spTree>
  </p:cSld>
  <p:clrMapOvr>
    <a:masterClrMapping/>
  </p:clrMapOvr>
  <p:transition spd="med">
    <p:strips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Eigene Dateien\Eigene Bilder\Graphics SdH 2005-2007\people-menschen_69\group_73\audience_3989.jpg"/>
          <p:cNvPicPr>
            <a:picLocks noChangeAspect="1" noChangeArrowheads="1"/>
          </p:cNvPicPr>
          <p:nvPr/>
        </p:nvPicPr>
        <p:blipFill>
          <a:blip r:embed="rId3"/>
          <a:srcRect/>
          <a:stretch>
            <a:fillRect/>
          </a:stretch>
        </p:blipFill>
        <p:spPr bwMode="auto">
          <a:xfrm>
            <a:off x="0" y="0"/>
            <a:ext cx="9140757"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461642" y="1473991"/>
            <a:ext cx="4162097" cy="4093428"/>
          </a:xfrm>
          <a:prstGeom prst="rect">
            <a:avLst/>
          </a:prstGeom>
          <a:noFill/>
        </p:spPr>
        <p:txBody>
          <a:bodyPr wrap="square" rtlCol="0">
            <a:spAutoFit/>
          </a:bodyPr>
          <a:lstStyle/>
          <a:p>
            <a:pPr algn="l">
              <a:defRPr/>
            </a:pPr>
            <a:r>
              <a:rPr lang="de-DE" sz="2800" dirty="0" smtClean="0">
                <a:solidFill>
                  <a:schemeClr val="bg1"/>
                </a:solidFill>
                <a:effectLst>
                  <a:outerShdw blurRad="254000" dist="127000" dir="2700000" algn="ctr" rotWithShape="0">
                    <a:schemeClr val="tx1">
                      <a:alpha val="70000"/>
                    </a:schemeClr>
                  </a:outerShdw>
                </a:effectLst>
                <a:latin typeface="+mn-lt"/>
              </a:rPr>
              <a:t>„Denn es ist noch nie eine Weissagung aus menschlichem Willen hervorgebracht worden, sondern getrieben von dem heiligen Geist haben Menschen im Namen Gottes geredet.“</a:t>
            </a:r>
          </a:p>
          <a:p>
            <a:pPr algn="l">
              <a:defRPr/>
            </a:pPr>
            <a:r>
              <a:rPr lang="de-DE" sz="2400" i="1" dirty="0" smtClean="0">
                <a:solidFill>
                  <a:srgbClr val="FFFF99"/>
                </a:solidFill>
                <a:effectLst>
                  <a:outerShdw blurRad="254000" dist="127000" dir="2700000" algn="ctr" rotWithShape="0">
                    <a:schemeClr val="tx1">
                      <a:alpha val="70000"/>
                    </a:schemeClr>
                  </a:outerShdw>
                </a:effectLst>
                <a:latin typeface="+mn-lt"/>
              </a:rPr>
              <a:t>   </a:t>
            </a:r>
            <a:r>
              <a:rPr lang="de-DE" sz="3600" i="1" dirty="0" smtClean="0">
                <a:solidFill>
                  <a:srgbClr val="FFFF99"/>
                </a:solidFill>
                <a:effectLst>
                  <a:outerShdw blurRad="254000" dist="127000" dir="2700000" algn="ctr" rotWithShape="0">
                    <a:schemeClr val="tx1">
                      <a:alpha val="70000"/>
                    </a:schemeClr>
                  </a:outerShdw>
                </a:effectLst>
                <a:latin typeface="+mn-lt"/>
              </a:rPr>
              <a:t>    </a:t>
            </a:r>
            <a:r>
              <a:rPr lang="de-DE" sz="2400" i="1" dirty="0" smtClean="0">
                <a:solidFill>
                  <a:srgbClr val="FFFF99"/>
                </a:solidFill>
                <a:effectLst>
                  <a:outerShdw blurRad="254000" dist="127000" dir="2700000" algn="ctr" rotWithShape="0">
                    <a:schemeClr val="tx1">
                      <a:alpha val="70000"/>
                    </a:schemeClr>
                  </a:outerShdw>
                </a:effectLst>
                <a:latin typeface="+mn-lt"/>
              </a:rPr>
              <a:t>      2. Petrus 1,20.21</a:t>
            </a:r>
            <a:endParaRPr lang="de-DE" i="1" dirty="0">
              <a:solidFill>
                <a:srgbClr val="FFFF99"/>
              </a:solidFill>
              <a:effectLst>
                <a:outerShdw blurRad="254000" dist="127000" dir="2700000" algn="ctr" rotWithShape="0">
                  <a:schemeClr val="tx1">
                    <a:alpha val="70000"/>
                  </a:schemeClr>
                </a:outerShdw>
              </a:effectLst>
              <a:latin typeface="+mn-lt"/>
            </a:endParaRPr>
          </a:p>
        </p:txBody>
      </p:sp>
      <p:pic>
        <p:nvPicPr>
          <p:cNvPr id="5123" name="Picture 3" descr="D:\Eigene Dateien\Eigene Bilder\Biblische Geschichten\Altes Testament\Jesaja\0607051.jpg"/>
          <p:cNvPicPr>
            <a:picLocks noChangeAspect="1" noChangeArrowheads="1"/>
          </p:cNvPicPr>
          <p:nvPr/>
        </p:nvPicPr>
        <p:blipFill>
          <a:blip r:embed="rId3"/>
          <a:srcRect/>
          <a:stretch>
            <a:fillRect/>
          </a:stretch>
        </p:blipFill>
        <p:spPr bwMode="auto">
          <a:xfrm>
            <a:off x="346838" y="881244"/>
            <a:ext cx="3878322" cy="5172713"/>
          </a:xfrm>
          <a:prstGeom prst="rect">
            <a:avLst/>
          </a:prstGeom>
          <a:noFill/>
          <a:effectLst>
            <a:softEdge rad="317500"/>
          </a:effectLst>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D:\Eigene Dateien\Eigene Bilder\Prophetie\Offenbarung\Offb 01 - Johannes 1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Eigene Dateien\Eigene Bilder\Biblische Geschichten\Neues Testament\Petrus\0602115.jpg"/>
          <p:cNvPicPr>
            <a:picLocks noChangeAspect="1" noChangeArrowheads="1"/>
          </p:cNvPicPr>
          <p:nvPr/>
        </p:nvPicPr>
        <p:blipFill>
          <a:blip r:embed="rId3"/>
          <a:srcRect l="4974" r="9503"/>
          <a:stretch>
            <a:fillRect/>
          </a:stretch>
        </p:blipFill>
        <p:spPr bwMode="auto">
          <a:xfrm>
            <a:off x="331076" y="581695"/>
            <a:ext cx="3689131" cy="5753252"/>
          </a:xfrm>
          <a:prstGeom prst="rect">
            <a:avLst/>
          </a:prstGeom>
          <a:noFill/>
          <a:effectLst>
            <a:softEdge rad="317500"/>
          </a:effectLst>
        </p:spPr>
      </p:pic>
      <p:sp>
        <p:nvSpPr>
          <p:cNvPr id="7" name="Text Box 4"/>
          <p:cNvSpPr txBox="1">
            <a:spLocks noChangeArrowheads="1"/>
          </p:cNvSpPr>
          <p:nvPr/>
        </p:nvSpPr>
        <p:spPr bwMode="auto">
          <a:xfrm>
            <a:off x="4256691" y="638418"/>
            <a:ext cx="4382814" cy="5847755"/>
          </a:xfrm>
          <a:prstGeom prst="rect">
            <a:avLst/>
          </a:prstGeom>
          <a:noFill/>
        </p:spPr>
        <p:txBody>
          <a:bodyPr wrap="square" rtlCol="0">
            <a:spAutoFit/>
          </a:bodyPr>
          <a:lstStyle/>
          <a:p>
            <a:pPr algn="l">
              <a:defRPr/>
            </a:pPr>
            <a:r>
              <a:rPr lang="de-DE" sz="2600" dirty="0" smtClean="0">
                <a:solidFill>
                  <a:schemeClr val="bg1"/>
                </a:solidFill>
                <a:effectLst>
                  <a:outerShdw blurRad="254000" dist="127000" dir="2700000" algn="ctr" rotWithShape="0">
                    <a:schemeClr val="tx1">
                      <a:alpha val="70000"/>
                    </a:schemeClr>
                  </a:outerShdw>
                </a:effectLst>
                <a:latin typeface="+mn-lt"/>
              </a:rPr>
              <a:t>„Als sie aber das hörten, ging’s ihnen durchs Herz, und sie sprachen zu Petrus und den andern Aposteln: Ihr Männer, liebe Brüder, was sollen wir tun? Petrus sprach zu ihnen: Tut Buße, und jeder von euch lasse sich taufen auf den Namen Jesu Christi zur Vergebung eurer Sünden, so werdet ihr empfangen die Gabe des heiligen Geistes.“</a:t>
            </a:r>
          </a:p>
          <a:p>
            <a:pPr algn="l">
              <a:spcBef>
                <a:spcPts val="600"/>
              </a:spcBef>
              <a:defRPr/>
            </a:pPr>
            <a:r>
              <a:rPr lang="de-DE" sz="2400" i="1" dirty="0" smtClean="0">
                <a:solidFill>
                  <a:srgbClr val="FFFF99"/>
                </a:solidFill>
                <a:effectLst>
                  <a:outerShdw blurRad="254000" dist="127000" dir="2700000" algn="ctr" rotWithShape="0">
                    <a:schemeClr val="tx1">
                      <a:alpha val="70000"/>
                    </a:schemeClr>
                  </a:outerShdw>
                </a:effectLst>
                <a:latin typeface="+mn-lt"/>
              </a:rPr>
              <a:t>       </a:t>
            </a:r>
            <a:r>
              <a:rPr lang="de-DE" sz="2200" i="1" dirty="0" smtClean="0">
                <a:solidFill>
                  <a:srgbClr val="FFFF99"/>
                </a:solidFill>
                <a:effectLst>
                  <a:outerShdw blurRad="254000" dist="127000" dir="2700000" algn="ctr" rotWithShape="0">
                    <a:schemeClr val="tx1">
                      <a:alpha val="70000"/>
                    </a:schemeClr>
                  </a:outerShdw>
                </a:effectLst>
                <a:latin typeface="+mn-lt"/>
              </a:rPr>
              <a:t>Apostelgeschichte 2,37.38</a:t>
            </a:r>
            <a:endParaRPr lang="de-DE" sz="2200" i="1" dirty="0">
              <a:solidFill>
                <a:srgbClr val="FFFF99"/>
              </a:solidFill>
              <a:effectLst>
                <a:outerShdw blurRad="254000" dist="127000" dir="2700000" algn="ctr" rotWithShape="0">
                  <a:schemeClr val="tx1">
                    <a:alpha val="70000"/>
                  </a:schemeClr>
                </a:outerShdw>
              </a:effectLst>
              <a:latin typeface="+mn-lt"/>
            </a:endParaRPr>
          </a:p>
        </p:txBody>
      </p:sp>
    </p:spTree>
  </p:cSld>
  <p:clrMapOvr>
    <a:masterClrMapping/>
  </p:clrMapOvr>
  <p:transition spd="med">
    <p:strips dir="rd"/>
  </p:transition>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4898</Words>
  <Application>Microsoft Office PowerPoint</Application>
  <PresentationFormat>Bildschirmpräsentation (4:3)</PresentationFormat>
  <Paragraphs>170</Paragraphs>
  <Slides>43</Slides>
  <Notes>42</Notes>
  <HiddenSlides>0</HiddenSlides>
  <MMClips>0</MMClips>
  <ScaleCrop>false</ScaleCrop>
  <HeadingPairs>
    <vt:vector size="4" baseType="variant">
      <vt:variant>
        <vt:lpstr>Design</vt:lpstr>
      </vt:variant>
      <vt:variant>
        <vt:i4>1</vt:i4>
      </vt:variant>
      <vt:variant>
        <vt:lpstr>Folientitel</vt:lpstr>
      </vt:variant>
      <vt:variant>
        <vt:i4>43</vt:i4>
      </vt:variant>
    </vt:vector>
  </HeadingPairs>
  <TitlesOfParts>
    <vt:vector size="44" baseType="lpstr">
      <vt:lpstr>Standarddesign</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lpstr>Folie 20</vt:lpstr>
      <vt:lpstr>Folie 21</vt:lpstr>
      <vt:lpstr>Folie 22</vt:lpstr>
      <vt:lpstr>Folie 23</vt:lpstr>
      <vt:lpstr>Folie 24</vt:lpstr>
      <vt:lpstr>Folie 25</vt:lpstr>
      <vt:lpstr>Folie 26</vt:lpstr>
      <vt:lpstr>Folie 27</vt:lpstr>
      <vt:lpstr>Folie 28</vt:lpstr>
      <vt:lpstr>Folie 29</vt:lpstr>
      <vt:lpstr>Folie 30</vt:lpstr>
      <vt:lpstr>Folie 31</vt:lpstr>
      <vt:lpstr>Folie 32</vt:lpstr>
      <vt:lpstr>Folie 33</vt:lpstr>
      <vt:lpstr>Folie 34</vt:lpstr>
      <vt:lpstr>Folie 35</vt:lpstr>
      <vt:lpstr>Folie 36</vt:lpstr>
      <vt:lpstr>Folie 37</vt:lpstr>
      <vt:lpstr>Folie 38</vt:lpstr>
      <vt:lpstr>Folie 39</vt:lpstr>
      <vt:lpstr>Folie 40</vt:lpstr>
      <vt:lpstr>Folie 41</vt:lpstr>
      <vt:lpstr>Folie 42</vt:lpstr>
      <vt:lpstr>Folie 43</vt:lpstr>
    </vt:vector>
  </TitlesOfParts>
  <Company>STA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Olaf Schröer</dc:creator>
  <cp:lastModifiedBy>Olaf Schröer</cp:lastModifiedBy>
  <cp:revision>183</cp:revision>
  <dcterms:created xsi:type="dcterms:W3CDTF">2005-03-09T00:49:12Z</dcterms:created>
  <dcterms:modified xsi:type="dcterms:W3CDTF">2008-07-23T18:23:19Z</dcterms:modified>
</cp:coreProperties>
</file>